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75" r:id="rId5"/>
    <p:sldId id="257" r:id="rId6"/>
    <p:sldId id="1745" r:id="rId7"/>
    <p:sldId id="1743" r:id="rId8"/>
    <p:sldId id="1725" r:id="rId9"/>
    <p:sldId id="1795" r:id="rId10"/>
    <p:sldId id="1750" r:id="rId11"/>
    <p:sldId id="1767" r:id="rId12"/>
    <p:sldId id="1773" r:id="rId13"/>
    <p:sldId id="1768" r:id="rId14"/>
    <p:sldId id="1770" r:id="rId15"/>
    <p:sldId id="1771" r:id="rId16"/>
    <p:sldId id="1758" r:id="rId17"/>
    <p:sldId id="1753" r:id="rId18"/>
    <p:sldId id="1754" r:id="rId19"/>
    <p:sldId id="1748" r:id="rId20"/>
    <p:sldId id="1779" r:id="rId21"/>
    <p:sldId id="1787" r:id="rId22"/>
    <p:sldId id="1782" r:id="rId23"/>
    <p:sldId id="1772" r:id="rId24"/>
    <p:sldId id="1783" r:id="rId25"/>
    <p:sldId id="1784" r:id="rId26"/>
    <p:sldId id="1785" r:id="rId27"/>
    <p:sldId id="1786" r:id="rId28"/>
    <p:sldId id="1788" r:id="rId29"/>
    <p:sldId id="1789" r:id="rId30"/>
    <p:sldId id="1790" r:id="rId31"/>
    <p:sldId id="1791" r:id="rId32"/>
    <p:sldId id="1792" r:id="rId33"/>
    <p:sldId id="1793" r:id="rId34"/>
    <p:sldId id="1774" r:id="rId35"/>
    <p:sldId id="1775" r:id="rId36"/>
    <p:sldId id="1749" r:id="rId37"/>
    <p:sldId id="1776" r:id="rId38"/>
    <p:sldId id="1723" r:id="rId39"/>
    <p:sldId id="1744" r:id="rId40"/>
    <p:sldId id="1747" r:id="rId41"/>
    <p:sldId id="1777" r:id="rId42"/>
    <p:sldId id="1778" r:id="rId43"/>
    <p:sldId id="1780" r:id="rId44"/>
    <p:sldId id="1794" r:id="rId45"/>
    <p:sldId id="267" r:id="rId46"/>
  </p:sldIdLst>
  <p:sldSz cx="12192000" cy="6858000"/>
  <p:notesSz cx="7315200" cy="9601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14"/>
  </p:normalViewPr>
  <p:slideViewPr>
    <p:cSldViewPr>
      <p:cViewPr varScale="1">
        <p:scale>
          <a:sx n="79" d="100"/>
          <a:sy n="79" d="100"/>
        </p:scale>
        <p:origin x="152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43D1576-CDA7-481F-ADB5-874ABD7424AD}" type="datetimeFigureOut">
              <a:rPr lang="th-TH" smtClean="0"/>
              <a:t>17/03/65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928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89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653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44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485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838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040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687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710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10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71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91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1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65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28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462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38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2184" y="6237312"/>
            <a:ext cx="3999153" cy="2738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2000" b="1" baseline="0">
                <a:solidFill>
                  <a:srgbClr val="002060"/>
                </a:solidFill>
                <a:effectLst/>
                <a:latin typeface="+mj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320469" y="6583200"/>
            <a:ext cx="1430867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1" baseline="0">
                <a:solidFill>
                  <a:srgbClr val="002060"/>
                </a:solidFill>
                <a:effectLst/>
                <a:latin typeface="+mn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447" y="6657342"/>
            <a:ext cx="5120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baseline="0" dirty="0">
                <a:solidFill>
                  <a:srgbClr val="002060"/>
                </a:solidFill>
              </a:rPr>
              <a:t>Copyright© 2019 by PTT Digital  Solutions Company Limited. All rights reserved</a:t>
            </a:r>
            <a:r>
              <a:rPr lang="en-US" sz="700" spc="50" baseline="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1181" y="6381328"/>
            <a:ext cx="388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181" y="5013183"/>
            <a:ext cx="11937483" cy="55267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002060"/>
                </a:solidFill>
                <a:effectLst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980728"/>
            <a:ext cx="11120967" cy="51125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00256" y="980728"/>
            <a:ext cx="3319278" cy="518457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527386" y="980728"/>
            <a:ext cx="7728854" cy="51845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256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5244088"/>
            <a:ext cx="11120967" cy="993224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875845" y="908720"/>
            <a:ext cx="7540636" cy="4104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19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-3705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age">
  <p:cSld name="5_Section Title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1"/>
          <p:cNvPicPr preferRelativeResize="0"/>
          <p:nvPr/>
        </p:nvPicPr>
        <p:blipFill rotWithShape="1">
          <a:blip r:embed="rId2">
            <a:alphaModFix/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1"/>
          <p:cNvSpPr/>
          <p:nvPr/>
        </p:nvSpPr>
        <p:spPr>
          <a:xfrm>
            <a:off x="239351" y="6584020"/>
            <a:ext cx="527298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Copyright© 2019 by PTT Digital Solutions Company Limited. All rights reserved</a:t>
            </a:r>
            <a:r>
              <a:rPr lang="en-US" sz="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body" idx="1"/>
          </p:nvPr>
        </p:nvSpPr>
        <p:spPr>
          <a:xfrm>
            <a:off x="527386" y="980728"/>
            <a:ext cx="11120967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2549" y="-27384"/>
            <a:ext cx="1057759" cy="47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1"/>
          <p:cNvSpPr txBox="1">
            <a:spLocks noGrp="1"/>
          </p:cNvSpPr>
          <p:nvPr>
            <p:ph type="body" idx="2"/>
          </p:nvPr>
        </p:nvSpPr>
        <p:spPr>
          <a:xfrm>
            <a:off x="527387" y="332656"/>
            <a:ext cx="988909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83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3/17/2022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  <p:sldLayoutId id="2147483668" r:id="rId4"/>
    <p:sldLayoutId id="2147483666" r:id="rId5"/>
    <p:sldLayoutId id="2147483669" r:id="rId6"/>
    <p:sldLayoutId id="2147483671" r:id="rId7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wmf"/><Relationship Id="rId4" Type="http://schemas.openxmlformats.org/officeDocument/2006/relationships/oleObject" Target="file:///D:\PTT\Project\Alocation-model(Excel)\Documentation\05_Presentation\Allocation%20System%20Flow%20V002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file:///D:\PTT\Project\Alocation-model(Excel)\Documentation\01_Information\&#3648;&#3629;&#3585;&#3626;&#3634;&#3619;&#3592;&#3634;&#3585;%20User\&#3588;&#3640;&#3603;&#3648;&#3605;&#3618;%20&#3605;&#3634;&#3617;%20Email%20&#3623;&#3633;&#3609;&#3607;&#3637;&#3656;%2024052021\Input\Merge%20Allo\Merge%20Allocation%202022.xlsx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52184" y="6093296"/>
            <a:ext cx="3999153" cy="273873"/>
          </a:xfrm>
        </p:spPr>
        <p:txBody>
          <a:bodyPr/>
          <a:lstStyle/>
          <a:p>
            <a:r>
              <a:rPr lang="en-US" dirty="0"/>
              <a:t>PTT Digital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984433" y="6439184"/>
            <a:ext cx="1766904" cy="273872"/>
          </a:xfrm>
        </p:spPr>
        <p:txBody>
          <a:bodyPr/>
          <a:lstStyle/>
          <a:p>
            <a:r>
              <a:rPr lang="en-US" dirty="0"/>
              <a:t>25 Feb 2022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179717" y="5612633"/>
            <a:ext cx="11937483" cy="552671"/>
          </a:xfrm>
        </p:spPr>
        <p:txBody>
          <a:bodyPr/>
          <a:lstStyle/>
          <a:p>
            <a:pPr algn="r"/>
            <a:r>
              <a:rPr lang="en-US" sz="2400" dirty="0"/>
              <a:t>GSP Digital Allocation: Compare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8377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E5DE6-A41F-41DE-9181-D1F16E5F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9" y="646691"/>
            <a:ext cx="10801905" cy="2216264"/>
          </a:xfrm>
          <a:prstGeom prst="rect">
            <a:avLst/>
          </a:prstGeom>
        </p:spPr>
      </p:pic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159550" y="-28979"/>
            <a:ext cx="12192000" cy="59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(Tab Version)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Google Shape;107;g113d8db2799_0_107">
            <a:extLst>
              <a:ext uri="{FF2B5EF4-FFF2-40B4-BE49-F238E27FC236}">
                <a16:creationId xmlns:a16="http://schemas.microsoft.com/office/drawing/2014/main" id="{33E436D9-9926-42BA-BFCB-D8C0F122225B}"/>
              </a:ext>
            </a:extLst>
          </p:cNvPr>
          <p:cNvSpPr txBox="1">
            <a:spLocks/>
          </p:cNvSpPr>
          <p:nvPr/>
        </p:nvSpPr>
        <p:spPr>
          <a:xfrm>
            <a:off x="427828" y="3113978"/>
            <a:ext cx="11336343" cy="58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1.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การแสดง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กรณี</a:t>
            </a:r>
            <a:r>
              <a:rPr lang="th-TH" sz="1300" u="sng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ไม่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ติ๊ก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Without demand (AI)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Optimization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เมื่อได้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Result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กดบันทึก หรือ บันทึกเป็น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แสดง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“Optimization </a:t>
            </a:r>
            <a:r>
              <a:rPr lang="th-TH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ปี 2022 เดือน 02 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rev 0” ( Running Revision</a:t>
            </a:r>
            <a:r>
              <a:rPr lang="th-TH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 ตามปกติ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1300" dirty="0">
              <a:solidFill>
                <a:srgbClr val="00206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2. การแสดง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กรณีติ๊ก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Without demand (AI)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Optimization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เมื่อได้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Result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กดบันทึก หรือ บันทึกเป็น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แสดง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“Optimization</a:t>
            </a:r>
            <a:r>
              <a:rPr lang="th-TH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(AI) </a:t>
            </a:r>
            <a:r>
              <a:rPr lang="th-TH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ปี 2022 เดือน 02 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rev 0” ( Running Revision</a:t>
            </a:r>
            <a:r>
              <a:rPr lang="th-TH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 ตามปกติ</a:t>
            </a:r>
            <a:r>
              <a:rPr lang="en-US" sz="1300" dirty="0">
                <a:solidFill>
                  <a:srgbClr val="00206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300" dirty="0">
              <a:solidFill>
                <a:srgbClr val="00206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3.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เพิ่มคอลัมน์เพื่อให้สามารถดูข้อมูล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ได้ทั้งปี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57651-A09F-44CB-9395-0DE811B86966}"/>
              </a:ext>
            </a:extLst>
          </p:cNvPr>
          <p:cNvSpPr/>
          <p:nvPr/>
        </p:nvSpPr>
        <p:spPr>
          <a:xfrm>
            <a:off x="293749" y="1495352"/>
            <a:ext cx="10698795" cy="805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07223-DBA8-40D2-AF70-AEC4F0D56A37}"/>
              </a:ext>
            </a:extLst>
          </p:cNvPr>
          <p:cNvSpPr/>
          <p:nvPr/>
        </p:nvSpPr>
        <p:spPr>
          <a:xfrm>
            <a:off x="10360015" y="1220528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AB422-6440-4F73-B5FA-8AD3D6C8EEAC}"/>
              </a:ext>
            </a:extLst>
          </p:cNvPr>
          <p:cNvSpPr/>
          <p:nvPr/>
        </p:nvSpPr>
        <p:spPr>
          <a:xfrm>
            <a:off x="612156" y="692696"/>
            <a:ext cx="731316" cy="38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079CD4-173B-401D-8267-81A2EEE0071D}"/>
              </a:ext>
            </a:extLst>
          </p:cNvPr>
          <p:cNvSpPr/>
          <p:nvPr/>
        </p:nvSpPr>
        <p:spPr>
          <a:xfrm>
            <a:off x="293749" y="2348880"/>
            <a:ext cx="10698795" cy="514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1E09E3-E6C3-4C0A-9719-A16A40B0A386}"/>
              </a:ext>
            </a:extLst>
          </p:cNvPr>
          <p:cNvSpPr/>
          <p:nvPr/>
        </p:nvSpPr>
        <p:spPr>
          <a:xfrm>
            <a:off x="10358330" y="2722709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1668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159550" y="-28979"/>
            <a:ext cx="12192000" cy="59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(Edit 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Demand)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Google Shape;107;g113d8db2799_0_107">
            <a:extLst>
              <a:ext uri="{FF2B5EF4-FFF2-40B4-BE49-F238E27FC236}">
                <a16:creationId xmlns:a16="http://schemas.microsoft.com/office/drawing/2014/main" id="{33E436D9-9926-42BA-BFCB-D8C0F122225B}"/>
              </a:ext>
            </a:extLst>
          </p:cNvPr>
          <p:cNvSpPr txBox="1">
            <a:spLocks/>
          </p:cNvSpPr>
          <p:nvPr/>
        </p:nvSpPr>
        <p:spPr>
          <a:xfrm>
            <a:off x="136351" y="3559046"/>
            <a:ext cx="9464135" cy="28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1.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กด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Edit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เพือแก้ไข้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รายเดือน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2. ระบบแสดงกล่องโดยแสดงข้อมูลทุก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ของ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Demand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3. กด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Add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เพือเพิ่มข้อมูล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Rev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</a:t>
            </a:r>
            <a:r>
              <a:rPr lang="en-US" sz="1600" dirty="0" err="1">
                <a:latin typeface="Prompt"/>
                <a:ea typeface="Prompt"/>
                <a:cs typeface="Prompt"/>
                <a:sym typeface="Prompt"/>
              </a:rPr>
              <a:t>sion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ใหม่ </a:t>
            </a:r>
            <a:endParaRPr lang="en-US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A1372-AF5F-4CEC-8BB1-4974ABE6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668160"/>
            <a:ext cx="9265126" cy="17463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5EFBCD-BE7B-46E4-9819-5138DB2FB533}"/>
              </a:ext>
            </a:extLst>
          </p:cNvPr>
          <p:cNvSpPr/>
          <p:nvPr/>
        </p:nvSpPr>
        <p:spPr>
          <a:xfrm>
            <a:off x="407368" y="1772816"/>
            <a:ext cx="1319338" cy="24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07223-DBA8-40D2-AF70-AEC4F0D56A37}"/>
              </a:ext>
            </a:extLst>
          </p:cNvPr>
          <p:cNvSpPr/>
          <p:nvPr/>
        </p:nvSpPr>
        <p:spPr>
          <a:xfrm>
            <a:off x="1477972" y="1468589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9131D-82A9-43B5-BBC6-1163D5ADE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1"/>
          <a:stretch/>
        </p:blipFill>
        <p:spPr>
          <a:xfrm>
            <a:off x="2591514" y="913768"/>
            <a:ext cx="4316068" cy="2584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1E09E3-E6C3-4C0A-9719-A16A40B0A386}"/>
              </a:ext>
            </a:extLst>
          </p:cNvPr>
          <p:cNvSpPr/>
          <p:nvPr/>
        </p:nvSpPr>
        <p:spPr>
          <a:xfrm>
            <a:off x="2711624" y="3014817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133C-9504-4064-8903-0618F46DA3AC}"/>
              </a:ext>
            </a:extLst>
          </p:cNvPr>
          <p:cNvSpPr/>
          <p:nvPr/>
        </p:nvSpPr>
        <p:spPr>
          <a:xfrm>
            <a:off x="5363866" y="1401505"/>
            <a:ext cx="323279" cy="34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F337CC-BB95-4AAD-A039-7EECAEC1808F}"/>
              </a:ext>
            </a:extLst>
          </p:cNvPr>
          <p:cNvSpPr/>
          <p:nvPr/>
        </p:nvSpPr>
        <p:spPr>
          <a:xfrm>
            <a:off x="5363867" y="1036153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29622-6CE6-4F8D-9B67-E92C7BC68077}"/>
              </a:ext>
            </a:extLst>
          </p:cNvPr>
          <p:cNvSpPr txBox="1"/>
          <p:nvPr/>
        </p:nvSpPr>
        <p:spPr>
          <a:xfrm>
            <a:off x="2953729" y="2958616"/>
            <a:ext cx="234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chemeClr val="accent2"/>
                </a:solidFill>
              </a:rPr>
              <a:t>กล่องแสดงตัวอย่าง </a:t>
            </a:r>
            <a:r>
              <a:rPr lang="en-US" sz="1200" dirty="0">
                <a:solidFill>
                  <a:schemeClr val="accent2"/>
                </a:solidFill>
              </a:rPr>
              <a:t>control revision </a:t>
            </a:r>
            <a:r>
              <a:rPr lang="th-TH" sz="1200" dirty="0">
                <a:solidFill>
                  <a:schemeClr val="accent2"/>
                </a:solidFill>
              </a:rPr>
              <a:t>ข้อมูล </a:t>
            </a:r>
            <a:r>
              <a:rPr lang="en-US" sz="1200" dirty="0">
                <a:solidFill>
                  <a:schemeClr val="accent2"/>
                </a:solidFill>
              </a:rPr>
              <a:t>Demand </a:t>
            </a:r>
            <a:r>
              <a:rPr lang="th-TH" sz="1200" dirty="0">
                <a:solidFill>
                  <a:schemeClr val="accent2"/>
                </a:solidFill>
              </a:rPr>
              <a:t>รายเดือน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C89C0-DBC6-44CF-BA84-B1F8446D8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04" y="848832"/>
            <a:ext cx="3200564" cy="35117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8D09FA-1FB2-4D6E-A7FB-8D1E56805CA0}"/>
              </a:ext>
            </a:extLst>
          </p:cNvPr>
          <p:cNvCxnSpPr>
            <a:cxnSpLocks/>
          </p:cNvCxnSpPr>
          <p:nvPr/>
        </p:nvCxnSpPr>
        <p:spPr>
          <a:xfrm>
            <a:off x="5684609" y="1657715"/>
            <a:ext cx="2387028" cy="619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D58E280-704C-4805-8CB7-4E36DB0A9FE9}"/>
              </a:ext>
            </a:extLst>
          </p:cNvPr>
          <p:cNvSpPr/>
          <p:nvPr/>
        </p:nvSpPr>
        <p:spPr>
          <a:xfrm>
            <a:off x="8000204" y="824517"/>
            <a:ext cx="3200564" cy="353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34649-74AC-42B6-9D55-01F8BDE8638F}"/>
              </a:ext>
            </a:extLst>
          </p:cNvPr>
          <p:cNvSpPr txBox="1"/>
          <p:nvPr/>
        </p:nvSpPr>
        <p:spPr>
          <a:xfrm>
            <a:off x="8205482" y="3685274"/>
            <a:ext cx="279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chemeClr val="accent2"/>
                </a:solidFill>
              </a:rPr>
              <a:t>กล่องแสดงตัวอย่างหลังกดปุ่ม </a:t>
            </a:r>
            <a:r>
              <a:rPr lang="en-US" sz="1200" dirty="0">
                <a:solidFill>
                  <a:schemeClr val="accent2"/>
                </a:solidFill>
              </a:rPr>
              <a:t>Add (3)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D20955-EFE8-424D-BD3C-45AFE0874458}"/>
              </a:ext>
            </a:extLst>
          </p:cNvPr>
          <p:cNvSpPr/>
          <p:nvPr/>
        </p:nvSpPr>
        <p:spPr>
          <a:xfrm>
            <a:off x="7939825" y="3648954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92C4A-B6B3-4D77-A54D-8C4D94F8585E}"/>
              </a:ext>
            </a:extLst>
          </p:cNvPr>
          <p:cNvSpPr/>
          <p:nvPr/>
        </p:nvSpPr>
        <p:spPr>
          <a:xfrm>
            <a:off x="8702641" y="1335940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9482E-0F4B-4D47-BD8B-01F44D462E8B}"/>
              </a:ext>
            </a:extLst>
          </p:cNvPr>
          <p:cNvSpPr/>
          <p:nvPr/>
        </p:nvSpPr>
        <p:spPr>
          <a:xfrm>
            <a:off x="10169611" y="1304756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9D90D-A5AA-4C2D-BC4F-96628046D2F9}"/>
              </a:ext>
            </a:extLst>
          </p:cNvPr>
          <p:cNvSpPr/>
          <p:nvPr/>
        </p:nvSpPr>
        <p:spPr>
          <a:xfrm>
            <a:off x="8706542" y="1834644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01323C-3000-4863-9FCB-02D1439B86AD}"/>
              </a:ext>
            </a:extLst>
          </p:cNvPr>
          <p:cNvSpPr/>
          <p:nvPr/>
        </p:nvSpPr>
        <p:spPr>
          <a:xfrm>
            <a:off x="8716386" y="2592539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4.4</a:t>
            </a:r>
          </a:p>
        </p:txBody>
      </p:sp>
    </p:spTree>
    <p:extLst>
      <p:ext uri="{BB962C8B-B14F-4D97-AF65-F5344CB8AC3E}">
        <p14:creationId xmlns:p14="http://schemas.microsoft.com/office/powerpoint/2010/main" val="14883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159550" y="-28979"/>
            <a:ext cx="12192000" cy="59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(Edit 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Demand) (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ต่อ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Google Shape;107;g113d8db2799_0_107">
            <a:extLst>
              <a:ext uri="{FF2B5EF4-FFF2-40B4-BE49-F238E27FC236}">
                <a16:creationId xmlns:a16="http://schemas.microsoft.com/office/drawing/2014/main" id="{33E436D9-9926-42BA-BFCB-D8C0F122225B}"/>
              </a:ext>
            </a:extLst>
          </p:cNvPr>
          <p:cNvSpPr txBox="1">
            <a:spLocks/>
          </p:cNvSpPr>
          <p:nvPr/>
        </p:nvSpPr>
        <p:spPr>
          <a:xfrm>
            <a:off x="136351" y="3559046"/>
            <a:ext cx="10712177" cy="28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4. ระบบแสดงกล่องเพื่อทำการคีย์ข้อมูล ประกอบด้วยคอลัมน์ดังนี้ </a:t>
            </a:r>
            <a:endParaRPr lang="en-US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 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4.1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Unit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ประกอบด้วย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      -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KT/Month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(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ไม่คำนวณ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Turnaround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ทุกกรณี แต่อยากให้ระบบแจ้งเตือนว่ามีการ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Turn around 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      - Ton/Day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ระบบคำนวณ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Value*Work Day/1000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      - Ton/</a:t>
            </a:r>
            <a:r>
              <a:rPr lang="en-US" sz="1600" dirty="0" err="1">
                <a:latin typeface="Prompt"/>
                <a:ea typeface="Prompt"/>
                <a:cs typeface="Prompt"/>
                <a:sym typeface="Prompt"/>
              </a:rPr>
              <a:t>Hr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ระบบคำนวณ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Value*24*Work Day/1000</a:t>
            </a: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  4.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Value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ระบุ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Demand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  4.3 Remark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ระบุ หมายเหตุ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  4.4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Work Day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ระบบ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Default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จำนวนวันตามเดือน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  (</a:t>
            </a:r>
            <a:r>
              <a:rPr lang="th-TH" sz="1600" u="sng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ไม่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สามารถแก้ไขได้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)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หากมีการ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Turn Around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ระบบจะ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Link 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และคำนวณข้อมูลให้ตามการกำหนดของ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Turn Around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 ยกเว้นระบ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KT/Month (</a:t>
            </a:r>
            <a:r>
              <a:rPr lang="th-TH" sz="1600" dirty="0">
                <a:latin typeface="Prompt"/>
                <a:ea typeface="Prompt"/>
                <a:cs typeface="Prompt"/>
                <a:sym typeface="Prompt"/>
              </a:rPr>
              <a:t>อยากให้มีอะไรบอกกรณีข้อมูลมี </a:t>
            </a:r>
            <a:r>
              <a:rPr lang="en-US" sz="1600" dirty="0">
                <a:latin typeface="Prompt"/>
                <a:ea typeface="Prompt"/>
                <a:cs typeface="Prompt"/>
                <a:sym typeface="Prompt"/>
              </a:rPr>
              <a:t>Turnaround)</a:t>
            </a:r>
            <a:endParaRPr lang="th-TH" sz="16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หมายเหตุ การแก้ไขข้อมูลในลักษณะ </a:t>
            </a:r>
            <a:r>
              <a:rPr lang="en-US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Control Revision </a:t>
            </a:r>
            <a:r>
              <a:rPr lang="th-TH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รายเดือนมีเฉพาะหน้า </a:t>
            </a:r>
            <a:r>
              <a:rPr lang="en-US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Optimization &amp;</a:t>
            </a:r>
            <a:r>
              <a:rPr lang="th-TH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600" dirty="0" err="1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เท่านั้น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A1372-AF5F-4CEC-8BB1-4974ABE6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668160"/>
            <a:ext cx="9265126" cy="17463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5EFBCD-BE7B-46E4-9819-5138DB2FB533}"/>
              </a:ext>
            </a:extLst>
          </p:cNvPr>
          <p:cNvSpPr/>
          <p:nvPr/>
        </p:nvSpPr>
        <p:spPr>
          <a:xfrm>
            <a:off x="407368" y="1772816"/>
            <a:ext cx="1319338" cy="24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07223-DBA8-40D2-AF70-AEC4F0D56A37}"/>
              </a:ext>
            </a:extLst>
          </p:cNvPr>
          <p:cNvSpPr/>
          <p:nvPr/>
        </p:nvSpPr>
        <p:spPr>
          <a:xfrm>
            <a:off x="1477972" y="1468589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9131D-82A9-43B5-BBC6-1163D5ADE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1"/>
          <a:stretch/>
        </p:blipFill>
        <p:spPr>
          <a:xfrm>
            <a:off x="2591514" y="913768"/>
            <a:ext cx="4316068" cy="2584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1E09E3-E6C3-4C0A-9719-A16A40B0A386}"/>
              </a:ext>
            </a:extLst>
          </p:cNvPr>
          <p:cNvSpPr/>
          <p:nvPr/>
        </p:nvSpPr>
        <p:spPr>
          <a:xfrm>
            <a:off x="2711624" y="3014817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133C-9504-4064-8903-0618F46DA3AC}"/>
              </a:ext>
            </a:extLst>
          </p:cNvPr>
          <p:cNvSpPr/>
          <p:nvPr/>
        </p:nvSpPr>
        <p:spPr>
          <a:xfrm>
            <a:off x="5363866" y="1401505"/>
            <a:ext cx="323279" cy="34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F337CC-BB95-4AAD-A039-7EECAEC1808F}"/>
              </a:ext>
            </a:extLst>
          </p:cNvPr>
          <p:cNvSpPr/>
          <p:nvPr/>
        </p:nvSpPr>
        <p:spPr>
          <a:xfrm>
            <a:off x="5363867" y="1036153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29622-6CE6-4F8D-9B67-E92C7BC68077}"/>
              </a:ext>
            </a:extLst>
          </p:cNvPr>
          <p:cNvSpPr txBox="1"/>
          <p:nvPr/>
        </p:nvSpPr>
        <p:spPr>
          <a:xfrm>
            <a:off x="2953729" y="2958616"/>
            <a:ext cx="234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chemeClr val="accent2"/>
                </a:solidFill>
              </a:rPr>
              <a:t>กล่องแสดงตัวอย่าง </a:t>
            </a:r>
            <a:r>
              <a:rPr lang="en-US" sz="1200" dirty="0">
                <a:solidFill>
                  <a:schemeClr val="accent2"/>
                </a:solidFill>
              </a:rPr>
              <a:t>control revision </a:t>
            </a:r>
            <a:r>
              <a:rPr lang="th-TH" sz="1200" dirty="0">
                <a:solidFill>
                  <a:schemeClr val="accent2"/>
                </a:solidFill>
              </a:rPr>
              <a:t>ข้อมูล </a:t>
            </a:r>
            <a:r>
              <a:rPr lang="en-US" sz="1200" dirty="0">
                <a:solidFill>
                  <a:schemeClr val="accent2"/>
                </a:solidFill>
              </a:rPr>
              <a:t>Demand </a:t>
            </a:r>
            <a:r>
              <a:rPr lang="th-TH" sz="1200" dirty="0">
                <a:solidFill>
                  <a:schemeClr val="accent2"/>
                </a:solidFill>
              </a:rPr>
              <a:t>รายเดือน</a:t>
            </a:r>
            <a:endParaRPr lang="en-US" sz="1200" dirty="0">
              <a:solidFill>
                <a:schemeClr val="accent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C89C0-DBC6-44CF-BA84-B1F8446D8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04" y="848832"/>
            <a:ext cx="3200564" cy="35117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8D09FA-1FB2-4D6E-A7FB-8D1E56805CA0}"/>
              </a:ext>
            </a:extLst>
          </p:cNvPr>
          <p:cNvCxnSpPr>
            <a:cxnSpLocks/>
          </p:cNvCxnSpPr>
          <p:nvPr/>
        </p:nvCxnSpPr>
        <p:spPr>
          <a:xfrm>
            <a:off x="5684609" y="1657715"/>
            <a:ext cx="2387028" cy="619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D58E280-704C-4805-8CB7-4E36DB0A9FE9}"/>
              </a:ext>
            </a:extLst>
          </p:cNvPr>
          <p:cNvSpPr/>
          <p:nvPr/>
        </p:nvSpPr>
        <p:spPr>
          <a:xfrm>
            <a:off x="8000204" y="824517"/>
            <a:ext cx="3200564" cy="3536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34649-74AC-42B6-9D55-01F8BDE8638F}"/>
              </a:ext>
            </a:extLst>
          </p:cNvPr>
          <p:cNvSpPr txBox="1"/>
          <p:nvPr/>
        </p:nvSpPr>
        <p:spPr>
          <a:xfrm>
            <a:off x="8205482" y="3685274"/>
            <a:ext cx="279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chemeClr val="accent2"/>
                </a:solidFill>
              </a:rPr>
              <a:t>กล่องแสดงตัวอย่างหลังกดปุ่ม </a:t>
            </a:r>
            <a:r>
              <a:rPr lang="en-US" sz="1200" dirty="0">
                <a:solidFill>
                  <a:schemeClr val="accent2"/>
                </a:solidFill>
              </a:rPr>
              <a:t>Add (3)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D20955-EFE8-424D-BD3C-45AFE0874458}"/>
              </a:ext>
            </a:extLst>
          </p:cNvPr>
          <p:cNvSpPr/>
          <p:nvPr/>
        </p:nvSpPr>
        <p:spPr>
          <a:xfrm>
            <a:off x="7939825" y="3648954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92C4A-B6B3-4D77-A54D-8C4D94F8585E}"/>
              </a:ext>
            </a:extLst>
          </p:cNvPr>
          <p:cNvSpPr/>
          <p:nvPr/>
        </p:nvSpPr>
        <p:spPr>
          <a:xfrm>
            <a:off x="8702641" y="1335940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9482E-0F4B-4D47-BD8B-01F44D462E8B}"/>
              </a:ext>
            </a:extLst>
          </p:cNvPr>
          <p:cNvSpPr/>
          <p:nvPr/>
        </p:nvSpPr>
        <p:spPr>
          <a:xfrm>
            <a:off x="10169611" y="1304756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9D90D-A5AA-4C2D-BC4F-96628046D2F9}"/>
              </a:ext>
            </a:extLst>
          </p:cNvPr>
          <p:cNvSpPr/>
          <p:nvPr/>
        </p:nvSpPr>
        <p:spPr>
          <a:xfrm>
            <a:off x="8706542" y="1834644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01323C-3000-4863-9FCB-02D1439B86AD}"/>
              </a:ext>
            </a:extLst>
          </p:cNvPr>
          <p:cNvSpPr/>
          <p:nvPr/>
        </p:nvSpPr>
        <p:spPr>
          <a:xfrm>
            <a:off x="8716386" y="2592539"/>
            <a:ext cx="447350" cy="2652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4.4</a:t>
            </a:r>
          </a:p>
        </p:txBody>
      </p:sp>
    </p:spTree>
    <p:extLst>
      <p:ext uri="{BB962C8B-B14F-4D97-AF65-F5344CB8AC3E}">
        <p14:creationId xmlns:p14="http://schemas.microsoft.com/office/powerpoint/2010/main" val="425536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263352" y="188640"/>
            <a:ext cx="12192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1.3 ตัวอย่างเคสคุณเตย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367B9E88-940B-4DD9-8C29-B1723AE15B0A}"/>
              </a:ext>
            </a:extLst>
          </p:cNvPr>
          <p:cNvSpPr txBox="1">
            <a:spLocks/>
          </p:cNvSpPr>
          <p:nvPr/>
        </p:nvSpPr>
        <p:spPr>
          <a:xfrm>
            <a:off x="407368" y="1268760"/>
            <a:ext cx="931303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0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ปกติ  ไม่สนใจ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เลย </a:t>
            </a: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2.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1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ปรับ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เอง 6 เดือนล่วงหน้า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,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6 เดือนครึ่งหลัง ก็กด 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ใหม่ (ตัวเลข ครึ่งหลังจะไม่เหมือนกับ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rev 0)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3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2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ทั้งปี โดยไม่กด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ใหม่</a:t>
            </a: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หมายเหตุ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-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ผู้ใช้งานสามารถ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เองได้ โดยกด บันทึก หรือ บันทึกเป็น และเลือกว่าจะกด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หรือไม่</a:t>
            </a: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- comment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จากคุณเตยอยากที่จะให้สามารถติ๊ก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Manual 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ได้แบบ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Multi Row Multi Column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8445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277575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C0ED0E-677D-4777-82AE-23535CE39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167884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9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EC0ED0E-677D-4777-82AE-23535CE39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225AD1-B806-46E9-B74D-3796A6AE6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549973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0225AD1-B806-46E9-B74D-3796A6AE6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A6C4035F-2451-4869-9C82-FE6F86640A87}"/>
              </a:ext>
            </a:extLst>
          </p:cNvPr>
          <p:cNvSpPr txBox="1"/>
          <p:nvPr/>
        </p:nvSpPr>
        <p:spPr>
          <a:xfrm>
            <a:off x="191344" y="168277"/>
            <a:ext cx="9311680" cy="52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</a:p>
        </p:txBody>
      </p:sp>
      <p:sp>
        <p:nvSpPr>
          <p:cNvPr id="12" name="Google Shape;82;p2">
            <a:extLst>
              <a:ext uri="{FF2B5EF4-FFF2-40B4-BE49-F238E27FC236}">
                <a16:creationId xmlns:a16="http://schemas.microsoft.com/office/drawing/2014/main" id="{AE9D9791-C9FB-4599-9DB2-D08E62597533}"/>
              </a:ext>
            </a:extLst>
          </p:cNvPr>
          <p:cNvSpPr txBox="1"/>
          <p:nvPr/>
        </p:nvSpPr>
        <p:spPr>
          <a:xfrm>
            <a:off x="191344" y="836712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System Flow (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ดูรายละเอียดเฉพาะ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Merge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ABBC71-1E4D-49AC-A8FE-458640A84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585635"/>
              </p:ext>
            </p:extLst>
          </p:nvPr>
        </p:nvGraphicFramePr>
        <p:xfrm>
          <a:off x="3719736" y="2890466"/>
          <a:ext cx="4270649" cy="1054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" name="Packager Shell Object" showAsIcon="1" r:id="rId6" imgW="1851480" imgH="456480" progId="Package">
                  <p:embed/>
                </p:oleObj>
              </mc:Choice>
              <mc:Fallback>
                <p:oleObj name="Packager Shell Object" showAsIcon="1" r:id="rId6" imgW="18514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9736" y="2890466"/>
                        <a:ext cx="4270649" cy="1054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1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Google Shape;82;p2">
            <a:extLst>
              <a:ext uri="{FF2B5EF4-FFF2-40B4-BE49-F238E27FC236}">
                <a16:creationId xmlns:a16="http://schemas.microsoft.com/office/drawing/2014/main" id="{BFBC8AE4-C333-4622-B2AE-2A7E7961F20B}"/>
              </a:ext>
            </a:extLst>
          </p:cNvPr>
          <p:cNvSpPr txBox="1"/>
          <p:nvPr/>
        </p:nvSpPr>
        <p:spPr>
          <a:xfrm>
            <a:off x="191344" y="168277"/>
            <a:ext cx="9311680" cy="52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1.4 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</a:p>
        </p:txBody>
      </p:sp>
      <p:sp>
        <p:nvSpPr>
          <p:cNvPr id="13" name="Google Shape;82;p2">
            <a:extLst>
              <a:ext uri="{FF2B5EF4-FFF2-40B4-BE49-F238E27FC236}">
                <a16:creationId xmlns:a16="http://schemas.microsoft.com/office/drawing/2014/main" id="{12C45328-3766-4C1C-9C8D-32E204C7E964}"/>
              </a:ext>
            </a:extLst>
          </p:cNvPr>
          <p:cNvSpPr txBox="1"/>
          <p:nvPr/>
        </p:nvSpPr>
        <p:spPr>
          <a:xfrm>
            <a:off x="263352" y="620688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ตัวอย่าง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การ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Gen Revision</a:t>
            </a:r>
            <a:endParaRPr lang="th-TH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20877-48E9-4206-B4F5-13CB39E4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72816"/>
            <a:ext cx="7525460" cy="230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455D9-973C-41F9-BBFD-95B2DEF302C8}"/>
              </a:ext>
            </a:extLst>
          </p:cNvPr>
          <p:cNvSpPr txBox="1"/>
          <p:nvPr/>
        </p:nvSpPr>
        <p:spPr>
          <a:xfrm>
            <a:off x="1703512" y="321297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Cancel </a:t>
            </a:r>
            <a:r>
              <a:rPr lang="th-TH" dirty="0">
                <a:solidFill>
                  <a:schemeClr val="accent2"/>
                </a:solidFill>
              </a:rPr>
              <a:t>เนื่องจาก </a:t>
            </a:r>
            <a:r>
              <a:rPr lang="en-US" dirty="0">
                <a:solidFill>
                  <a:schemeClr val="accent2"/>
                </a:solidFill>
              </a:rPr>
              <a:t>User </a:t>
            </a:r>
            <a:r>
              <a:rPr lang="th-TH" dirty="0">
                <a:solidFill>
                  <a:schemeClr val="accent2"/>
                </a:solidFill>
              </a:rPr>
              <a:t>สามารถ </a:t>
            </a:r>
            <a:r>
              <a:rPr lang="en-US" dirty="0">
                <a:solidFill>
                  <a:schemeClr val="accent2"/>
                </a:solidFill>
              </a:rPr>
              <a:t>control revision </a:t>
            </a:r>
            <a:r>
              <a:rPr lang="th-TH" dirty="0">
                <a:solidFill>
                  <a:schemeClr val="accent2"/>
                </a:solidFill>
              </a:rPr>
              <a:t>เองได้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4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0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endParaRPr lang="en-US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Google Shape;83;p2">
            <a:extLst>
              <a:ext uri="{FF2B5EF4-FFF2-40B4-BE49-F238E27FC236}">
                <a16:creationId xmlns:a16="http://schemas.microsoft.com/office/drawing/2014/main" id="{4B09B5FF-961F-4FA2-91BE-279891206646}"/>
              </a:ext>
            </a:extLst>
          </p:cNvPr>
          <p:cNvSpPr txBox="1"/>
          <p:nvPr/>
        </p:nvSpPr>
        <p:spPr>
          <a:xfrm>
            <a:off x="0" y="4365104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Update </a:t>
            </a: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ข้อมูลเพิ่มเติมวันที่ 15/03/2022</a:t>
            </a:r>
            <a:endParaRPr lang="en-US" sz="1400" dirty="0">
              <a:solidFill>
                <a:srgbClr val="E06666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62930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 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: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</a:t>
            </a:r>
          </a:p>
        </p:txBody>
      </p:sp>
    </p:spTree>
    <p:extLst>
      <p:ext uri="{BB962C8B-B14F-4D97-AF65-F5344CB8AC3E}">
        <p14:creationId xmlns:p14="http://schemas.microsoft.com/office/powerpoint/2010/main" val="319928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Tank cap ,Inventory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A5315-3611-449A-90D8-145D960A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6" y="932252"/>
            <a:ext cx="10776504" cy="5169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407368" y="908720"/>
            <a:ext cx="10776504" cy="44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2063552" y="728865"/>
            <a:ext cx="440182" cy="236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332228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307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and Merge </a:t>
            </a:r>
            <a:r>
              <a:rPr lang="en-US" sz="28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-80933" y="2902336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* อ้างอิงจาก ไฟล์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Merge Allocation 2022.xlsx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8745EA8-DD94-419A-9443-9E62742C7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716770"/>
              </p:ext>
            </p:extLst>
          </p:nvPr>
        </p:nvGraphicFramePr>
        <p:xfrm>
          <a:off x="4943872" y="3284984"/>
          <a:ext cx="2016224" cy="132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Worksheet" r:id="rId4" imgW="11893650" imgH="7810639" progId="Excel.Sheet.12">
                  <p:link updateAutomatic="1"/>
                </p:oleObj>
              </mc:Choice>
              <mc:Fallback>
                <p:oleObj name="Worksheet" r:id="rId4" imgW="11893650" imgH="7810639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B07EE4-D5B1-4175-A157-CEE4006A3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3872" y="3284984"/>
                        <a:ext cx="2016224" cy="132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CB2A78-1D81-490D-B2F1-FDD02C89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87496"/>
            <a:ext cx="11982615" cy="41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Abiltiy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6"/>
            <a:ext cx="11596897" cy="456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222940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1.3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New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balance,Import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Slit, C3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รายย้อน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716352" cy="241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02EE6-9CDD-4D45-A866-F69DAAD5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" y="872716"/>
            <a:ext cx="11716352" cy="2311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103791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1.4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 Petro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124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5F7A7-9EC5-4735-830F-8617EE5F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8" y="1088694"/>
            <a:ext cx="11278180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9921-DE3D-43E9-B7AB-86DA3D21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6" y="872717"/>
            <a:ext cx="11201976" cy="2705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1.5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 M.7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84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50346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059B73-81D3-4504-9021-2B5A65B1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5" y="948002"/>
            <a:ext cx="10820956" cy="2622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1.6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Sum,</a:t>
            </a:r>
            <a:r>
              <a:rPr lang="en-US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Check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69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25841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2. 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: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1460909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19D2DE-03EE-4C5B-AB62-689BF9C4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891202"/>
            <a:ext cx="8585842" cy="51809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C2: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C2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767408" y="872717"/>
            <a:ext cx="8712968" cy="519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359744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 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: NGL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890411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.1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NGL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698552" y="872717"/>
            <a:ext cx="9213872" cy="4284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3.1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73D3F-8003-46B9-9B1C-C6CFA715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923289"/>
            <a:ext cx="8959061" cy="42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5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4. 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: LR Monthly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68043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A4020-4E45-4368-919B-14FEBB00C4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88C8-47D6-4D69-9B83-F34644B960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A3BE00-E82D-412F-B42E-8A27A8A80F59}"/>
              </a:ext>
            </a:extLst>
          </p:cNvPr>
          <p:cNvGrpSpPr/>
          <p:nvPr/>
        </p:nvGrpSpPr>
        <p:grpSpPr>
          <a:xfrm>
            <a:off x="3647617" y="758603"/>
            <a:ext cx="5904656" cy="799914"/>
            <a:chOff x="2248173" y="3146065"/>
            <a:chExt cx="5904656" cy="799914"/>
          </a:xfrm>
        </p:grpSpPr>
        <p:sp>
          <p:nvSpPr>
            <p:cNvPr id="8" name="Arrow: Chevron 9">
              <a:extLst>
                <a:ext uri="{FF2B5EF4-FFF2-40B4-BE49-F238E27FC236}">
                  <a16:creationId xmlns:a16="http://schemas.microsoft.com/office/drawing/2014/main" id="{012BB5F6-7509-40A0-9C4A-EACC6A615A71}"/>
                </a:ext>
              </a:extLst>
            </p:cNvPr>
            <p:cNvSpPr/>
            <p:nvPr/>
          </p:nvSpPr>
          <p:spPr>
            <a:xfrm>
              <a:off x="2248173" y="3146065"/>
              <a:ext cx="5904656" cy="799914"/>
            </a:xfrm>
            <a:custGeom>
              <a:avLst/>
              <a:gdLst>
                <a:gd name="connsiteX0" fmla="*/ 0 w 6547580"/>
                <a:gd name="connsiteY0" fmla="*/ 0 h 609600"/>
                <a:gd name="connsiteX1" fmla="*/ 6242780 w 6547580"/>
                <a:gd name="connsiteY1" fmla="*/ 0 h 609600"/>
                <a:gd name="connsiteX2" fmla="*/ 6547580 w 6547580"/>
                <a:gd name="connsiteY2" fmla="*/ 304800 h 609600"/>
                <a:gd name="connsiteX3" fmla="*/ 6242780 w 6547580"/>
                <a:gd name="connsiteY3" fmla="*/ 609600 h 609600"/>
                <a:gd name="connsiteX4" fmla="*/ 0 w 6547580"/>
                <a:gd name="connsiteY4" fmla="*/ 609600 h 609600"/>
                <a:gd name="connsiteX5" fmla="*/ 304800 w 6547580"/>
                <a:gd name="connsiteY5" fmla="*/ 304800 h 609600"/>
                <a:gd name="connsiteX6" fmla="*/ 0 w 6547580"/>
                <a:gd name="connsiteY6" fmla="*/ 0 h 609600"/>
                <a:gd name="connsiteX0" fmla="*/ 0 w 6547580"/>
                <a:gd name="connsiteY0" fmla="*/ 2540 h 612140"/>
                <a:gd name="connsiteX1" fmla="*/ 6545040 w 6547580"/>
                <a:gd name="connsiteY1" fmla="*/ 0 h 612140"/>
                <a:gd name="connsiteX2" fmla="*/ 6547580 w 6547580"/>
                <a:gd name="connsiteY2" fmla="*/ 307340 h 612140"/>
                <a:gd name="connsiteX3" fmla="*/ 6242780 w 6547580"/>
                <a:gd name="connsiteY3" fmla="*/ 612140 h 612140"/>
                <a:gd name="connsiteX4" fmla="*/ 0 w 6547580"/>
                <a:gd name="connsiteY4" fmla="*/ 612140 h 612140"/>
                <a:gd name="connsiteX5" fmla="*/ 304800 w 6547580"/>
                <a:gd name="connsiteY5" fmla="*/ 307340 h 612140"/>
                <a:gd name="connsiteX6" fmla="*/ 0 w 6547580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242780 w 6547824"/>
                <a:gd name="connsiteY3" fmla="*/ 61214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250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8068"/>
                <a:gd name="connsiteY0" fmla="*/ 2540 h 612140"/>
                <a:gd name="connsiteX1" fmla="*/ 6547580 w 6548068"/>
                <a:gd name="connsiteY1" fmla="*/ 0 h 612140"/>
                <a:gd name="connsiteX2" fmla="*/ 6547580 w 6548068"/>
                <a:gd name="connsiteY2" fmla="*/ 307340 h 612140"/>
                <a:gd name="connsiteX3" fmla="*/ 6547580 w 6548068"/>
                <a:gd name="connsiteY3" fmla="*/ 609600 h 612140"/>
                <a:gd name="connsiteX4" fmla="*/ 0 w 6548068"/>
                <a:gd name="connsiteY4" fmla="*/ 612140 h 612140"/>
                <a:gd name="connsiteX5" fmla="*/ 304800 w 6548068"/>
                <a:gd name="connsiteY5" fmla="*/ 307340 h 612140"/>
                <a:gd name="connsiteX6" fmla="*/ 0 w 6548068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50427"/>
                <a:gd name="connsiteY0" fmla="*/ 2540 h 612140"/>
                <a:gd name="connsiteX1" fmla="*/ 6547580 w 6550427"/>
                <a:gd name="connsiteY1" fmla="*/ 0 h 612140"/>
                <a:gd name="connsiteX2" fmla="*/ 6547580 w 6550427"/>
                <a:gd name="connsiteY2" fmla="*/ 307340 h 612140"/>
                <a:gd name="connsiteX3" fmla="*/ 6550120 w 6550427"/>
                <a:gd name="connsiteY3" fmla="*/ 609600 h 612140"/>
                <a:gd name="connsiteX4" fmla="*/ 0 w 6550427"/>
                <a:gd name="connsiteY4" fmla="*/ 612140 h 612140"/>
                <a:gd name="connsiteX5" fmla="*/ 304800 w 6550427"/>
                <a:gd name="connsiteY5" fmla="*/ 307340 h 612140"/>
                <a:gd name="connsiteX6" fmla="*/ 0 w 6550427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30223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526135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81868 w 6547824"/>
                <a:gd name="connsiteY5" fmla="*/ 311619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79563 w 6547824"/>
                <a:gd name="connsiteY5" fmla="*/ 308945 h 612140"/>
                <a:gd name="connsiteX6" fmla="*/ 0 w 6547824"/>
                <a:gd name="connsiteY6" fmla="*/ 2540 h 61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7824" h="612140">
                  <a:moveTo>
                    <a:pt x="0" y="2540"/>
                  </a:moveTo>
                  <a:lnTo>
                    <a:pt x="6547580" y="0"/>
                  </a:lnTo>
                  <a:cubicBezTo>
                    <a:pt x="6548427" y="102447"/>
                    <a:pt x="6546733" y="204893"/>
                    <a:pt x="6547580" y="307340"/>
                  </a:cubicBezTo>
                  <a:cubicBezTo>
                    <a:pt x="6545887" y="408093"/>
                    <a:pt x="6546098" y="508847"/>
                    <a:pt x="6544405" y="609600"/>
                  </a:cubicBezTo>
                  <a:lnTo>
                    <a:pt x="0" y="612140"/>
                  </a:lnTo>
                  <a:lnTo>
                    <a:pt x="479563" y="3089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29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B313F6-03D3-46CF-91DE-147034EBC5DF}"/>
                </a:ext>
              </a:extLst>
            </p:cNvPr>
            <p:cNvSpPr txBox="1"/>
            <p:nvPr/>
          </p:nvSpPr>
          <p:spPr>
            <a:xfrm>
              <a:off x="2758635" y="3236368"/>
              <a:ext cx="5390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Optimization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88C33-177F-492B-8F95-EF0A1525226D}"/>
              </a:ext>
            </a:extLst>
          </p:cNvPr>
          <p:cNvGrpSpPr/>
          <p:nvPr/>
        </p:nvGrpSpPr>
        <p:grpSpPr>
          <a:xfrm>
            <a:off x="3654639" y="1727044"/>
            <a:ext cx="5897633" cy="799914"/>
            <a:chOff x="2248173" y="5116619"/>
            <a:chExt cx="5410200" cy="799914"/>
          </a:xfrm>
        </p:grpSpPr>
        <p:sp>
          <p:nvSpPr>
            <p:cNvPr id="11" name="Arrow: Chevron 9">
              <a:extLst>
                <a:ext uri="{FF2B5EF4-FFF2-40B4-BE49-F238E27FC236}">
                  <a16:creationId xmlns:a16="http://schemas.microsoft.com/office/drawing/2014/main" id="{0DDCE2FC-A7B9-4D55-8D0B-860070F8E645}"/>
                </a:ext>
              </a:extLst>
            </p:cNvPr>
            <p:cNvSpPr/>
            <p:nvPr/>
          </p:nvSpPr>
          <p:spPr>
            <a:xfrm>
              <a:off x="2248173" y="5116619"/>
              <a:ext cx="5410200" cy="799914"/>
            </a:xfrm>
            <a:custGeom>
              <a:avLst/>
              <a:gdLst>
                <a:gd name="connsiteX0" fmla="*/ 0 w 6547580"/>
                <a:gd name="connsiteY0" fmla="*/ 0 h 609600"/>
                <a:gd name="connsiteX1" fmla="*/ 6242780 w 6547580"/>
                <a:gd name="connsiteY1" fmla="*/ 0 h 609600"/>
                <a:gd name="connsiteX2" fmla="*/ 6547580 w 6547580"/>
                <a:gd name="connsiteY2" fmla="*/ 304800 h 609600"/>
                <a:gd name="connsiteX3" fmla="*/ 6242780 w 6547580"/>
                <a:gd name="connsiteY3" fmla="*/ 609600 h 609600"/>
                <a:gd name="connsiteX4" fmla="*/ 0 w 6547580"/>
                <a:gd name="connsiteY4" fmla="*/ 609600 h 609600"/>
                <a:gd name="connsiteX5" fmla="*/ 304800 w 6547580"/>
                <a:gd name="connsiteY5" fmla="*/ 304800 h 609600"/>
                <a:gd name="connsiteX6" fmla="*/ 0 w 6547580"/>
                <a:gd name="connsiteY6" fmla="*/ 0 h 609600"/>
                <a:gd name="connsiteX0" fmla="*/ 0 w 6547580"/>
                <a:gd name="connsiteY0" fmla="*/ 2540 h 612140"/>
                <a:gd name="connsiteX1" fmla="*/ 6545040 w 6547580"/>
                <a:gd name="connsiteY1" fmla="*/ 0 h 612140"/>
                <a:gd name="connsiteX2" fmla="*/ 6547580 w 6547580"/>
                <a:gd name="connsiteY2" fmla="*/ 307340 h 612140"/>
                <a:gd name="connsiteX3" fmla="*/ 6242780 w 6547580"/>
                <a:gd name="connsiteY3" fmla="*/ 612140 h 612140"/>
                <a:gd name="connsiteX4" fmla="*/ 0 w 6547580"/>
                <a:gd name="connsiteY4" fmla="*/ 612140 h 612140"/>
                <a:gd name="connsiteX5" fmla="*/ 304800 w 6547580"/>
                <a:gd name="connsiteY5" fmla="*/ 307340 h 612140"/>
                <a:gd name="connsiteX6" fmla="*/ 0 w 6547580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242780 w 6547824"/>
                <a:gd name="connsiteY3" fmla="*/ 61214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250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8068"/>
                <a:gd name="connsiteY0" fmla="*/ 2540 h 612140"/>
                <a:gd name="connsiteX1" fmla="*/ 6547580 w 6548068"/>
                <a:gd name="connsiteY1" fmla="*/ 0 h 612140"/>
                <a:gd name="connsiteX2" fmla="*/ 6547580 w 6548068"/>
                <a:gd name="connsiteY2" fmla="*/ 307340 h 612140"/>
                <a:gd name="connsiteX3" fmla="*/ 6547580 w 6548068"/>
                <a:gd name="connsiteY3" fmla="*/ 609600 h 612140"/>
                <a:gd name="connsiteX4" fmla="*/ 0 w 6548068"/>
                <a:gd name="connsiteY4" fmla="*/ 612140 h 612140"/>
                <a:gd name="connsiteX5" fmla="*/ 304800 w 6548068"/>
                <a:gd name="connsiteY5" fmla="*/ 307340 h 612140"/>
                <a:gd name="connsiteX6" fmla="*/ 0 w 6548068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5040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50427"/>
                <a:gd name="connsiteY0" fmla="*/ 2540 h 612140"/>
                <a:gd name="connsiteX1" fmla="*/ 6547580 w 6550427"/>
                <a:gd name="connsiteY1" fmla="*/ 0 h 612140"/>
                <a:gd name="connsiteX2" fmla="*/ 6547580 w 6550427"/>
                <a:gd name="connsiteY2" fmla="*/ 307340 h 612140"/>
                <a:gd name="connsiteX3" fmla="*/ 6550120 w 6550427"/>
                <a:gd name="connsiteY3" fmla="*/ 609600 h 612140"/>
                <a:gd name="connsiteX4" fmla="*/ 0 w 6550427"/>
                <a:gd name="connsiteY4" fmla="*/ 612140 h 612140"/>
                <a:gd name="connsiteX5" fmla="*/ 304800 w 6550427"/>
                <a:gd name="connsiteY5" fmla="*/ 307340 h 612140"/>
                <a:gd name="connsiteX6" fmla="*/ 0 w 6550427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304800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30223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526135 w 6547824"/>
                <a:gd name="connsiteY5" fmla="*/ 307340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81868 w 6547824"/>
                <a:gd name="connsiteY5" fmla="*/ 311619 h 612140"/>
                <a:gd name="connsiteX6" fmla="*/ 0 w 6547824"/>
                <a:gd name="connsiteY6" fmla="*/ 2540 h 612140"/>
                <a:gd name="connsiteX0" fmla="*/ 0 w 6547824"/>
                <a:gd name="connsiteY0" fmla="*/ 2540 h 612140"/>
                <a:gd name="connsiteX1" fmla="*/ 6547580 w 6547824"/>
                <a:gd name="connsiteY1" fmla="*/ 0 h 612140"/>
                <a:gd name="connsiteX2" fmla="*/ 6547580 w 6547824"/>
                <a:gd name="connsiteY2" fmla="*/ 307340 h 612140"/>
                <a:gd name="connsiteX3" fmla="*/ 6544405 w 6547824"/>
                <a:gd name="connsiteY3" fmla="*/ 609600 h 612140"/>
                <a:gd name="connsiteX4" fmla="*/ 0 w 6547824"/>
                <a:gd name="connsiteY4" fmla="*/ 612140 h 612140"/>
                <a:gd name="connsiteX5" fmla="*/ 479563 w 6547824"/>
                <a:gd name="connsiteY5" fmla="*/ 308945 h 612140"/>
                <a:gd name="connsiteX6" fmla="*/ 0 w 6547824"/>
                <a:gd name="connsiteY6" fmla="*/ 2540 h 61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7824" h="612140">
                  <a:moveTo>
                    <a:pt x="0" y="2540"/>
                  </a:moveTo>
                  <a:lnTo>
                    <a:pt x="6547580" y="0"/>
                  </a:lnTo>
                  <a:cubicBezTo>
                    <a:pt x="6548427" y="102447"/>
                    <a:pt x="6546733" y="204893"/>
                    <a:pt x="6547580" y="307340"/>
                  </a:cubicBezTo>
                  <a:cubicBezTo>
                    <a:pt x="6545887" y="408093"/>
                    <a:pt x="6546098" y="508847"/>
                    <a:pt x="6544405" y="609600"/>
                  </a:cubicBezTo>
                  <a:lnTo>
                    <a:pt x="0" y="612140"/>
                  </a:lnTo>
                  <a:lnTo>
                    <a:pt x="479563" y="308945"/>
                  </a:lnTo>
                  <a:lnTo>
                    <a:pt x="0" y="254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429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7F6363-5928-4640-8AC2-36BD21A64D2C}"/>
                </a:ext>
              </a:extLst>
            </p:cNvPr>
            <p:cNvSpPr txBox="1"/>
            <p:nvPr/>
          </p:nvSpPr>
          <p:spPr>
            <a:xfrm>
              <a:off x="2706717" y="5182678"/>
              <a:ext cx="47727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/>
                <a:t>รายละเอียดของไฟล์ </a:t>
              </a:r>
              <a:endParaRPr lang="en-US" sz="2000" b="1" dirty="0"/>
            </a:p>
            <a:p>
              <a:r>
                <a:rPr lang="en-US" sz="2000" b="1" dirty="0"/>
                <a:t>Merge </a:t>
              </a:r>
              <a:r>
                <a:rPr lang="en-US" sz="2000" b="1" dirty="0" err="1"/>
                <a:t>allo</a:t>
              </a:r>
              <a:r>
                <a:rPr lang="en-US" sz="2000" b="1" dirty="0"/>
                <a:t> sheet c3/LPG</a:t>
              </a:r>
            </a:p>
          </p:txBody>
        </p:sp>
      </p:grpSp>
      <p:sp>
        <p:nvSpPr>
          <p:cNvPr id="14" name="Arrow: Pentagon 14">
            <a:extLst>
              <a:ext uri="{FF2B5EF4-FFF2-40B4-BE49-F238E27FC236}">
                <a16:creationId xmlns:a16="http://schemas.microsoft.com/office/drawing/2014/main" id="{D926FED6-5DD6-4D16-881B-3612524CC012}"/>
              </a:ext>
            </a:extLst>
          </p:cNvPr>
          <p:cNvSpPr/>
          <p:nvPr/>
        </p:nvSpPr>
        <p:spPr>
          <a:xfrm>
            <a:off x="2783632" y="764704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742E206-106B-49EA-8CE5-D13D4F4B20E7}"/>
              </a:ext>
            </a:extLst>
          </p:cNvPr>
          <p:cNvSpPr/>
          <p:nvPr/>
        </p:nvSpPr>
        <p:spPr>
          <a:xfrm>
            <a:off x="2779777" y="1726753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6" name="Arrow: Pentagon 14">
            <a:extLst>
              <a:ext uri="{FF2B5EF4-FFF2-40B4-BE49-F238E27FC236}">
                <a16:creationId xmlns:a16="http://schemas.microsoft.com/office/drawing/2014/main" id="{359CB090-5F1B-4AD8-BD2E-8D0546C380FF}"/>
              </a:ext>
            </a:extLst>
          </p:cNvPr>
          <p:cNvSpPr/>
          <p:nvPr/>
        </p:nvSpPr>
        <p:spPr>
          <a:xfrm>
            <a:off x="2783632" y="2714822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7" name="Arrow: Chevron 9">
            <a:extLst>
              <a:ext uri="{FF2B5EF4-FFF2-40B4-BE49-F238E27FC236}">
                <a16:creationId xmlns:a16="http://schemas.microsoft.com/office/drawing/2014/main" id="{1F770B4E-A48C-4747-8D62-402F110EA4D3}"/>
              </a:ext>
            </a:extLst>
          </p:cNvPr>
          <p:cNvSpPr/>
          <p:nvPr/>
        </p:nvSpPr>
        <p:spPr>
          <a:xfrm>
            <a:off x="3654640" y="2712536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20B86-80A9-4937-972C-AA8BF370C1F6}"/>
              </a:ext>
            </a:extLst>
          </p:cNvPr>
          <p:cNvSpPr txBox="1"/>
          <p:nvPr/>
        </p:nvSpPr>
        <p:spPr>
          <a:xfrm>
            <a:off x="4102457" y="2889956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Inventory C3/LPG</a:t>
            </a:r>
          </a:p>
        </p:txBody>
      </p:sp>
      <p:sp>
        <p:nvSpPr>
          <p:cNvPr id="19" name="Arrow: Pentagon 14">
            <a:extLst>
              <a:ext uri="{FF2B5EF4-FFF2-40B4-BE49-F238E27FC236}">
                <a16:creationId xmlns:a16="http://schemas.microsoft.com/office/drawing/2014/main" id="{7ADF0727-C1CC-4C28-838B-B74D49EB3626}"/>
              </a:ext>
            </a:extLst>
          </p:cNvPr>
          <p:cNvSpPr/>
          <p:nvPr/>
        </p:nvSpPr>
        <p:spPr>
          <a:xfrm>
            <a:off x="2779777" y="3727507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0" name="Arrow: Chevron 9">
            <a:extLst>
              <a:ext uri="{FF2B5EF4-FFF2-40B4-BE49-F238E27FC236}">
                <a16:creationId xmlns:a16="http://schemas.microsoft.com/office/drawing/2014/main" id="{124A7AFE-6AE5-449C-811F-CF0BC7871329}"/>
              </a:ext>
            </a:extLst>
          </p:cNvPr>
          <p:cNvSpPr/>
          <p:nvPr/>
        </p:nvSpPr>
        <p:spPr>
          <a:xfrm>
            <a:off x="3650785" y="3725221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5BBDB-796B-41D6-92A3-62C210925E17}"/>
              </a:ext>
            </a:extLst>
          </p:cNvPr>
          <p:cNvSpPr txBox="1"/>
          <p:nvPr/>
        </p:nvSpPr>
        <p:spPr>
          <a:xfrm>
            <a:off x="3956705" y="4776875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Ability </a:t>
            </a:r>
            <a:r>
              <a:rPr lang="th-TH" sz="2000" b="1" dirty="0"/>
              <a:t>โรงกลั่น</a:t>
            </a:r>
            <a:endParaRPr lang="en-US" sz="2000" b="1" dirty="0"/>
          </a:p>
        </p:txBody>
      </p:sp>
      <p:sp>
        <p:nvSpPr>
          <p:cNvPr id="22" name="Arrow: Pentagon 14">
            <a:extLst>
              <a:ext uri="{FF2B5EF4-FFF2-40B4-BE49-F238E27FC236}">
                <a16:creationId xmlns:a16="http://schemas.microsoft.com/office/drawing/2014/main" id="{04CF0240-7102-4C32-9993-AF3B68F61A59}"/>
              </a:ext>
            </a:extLst>
          </p:cNvPr>
          <p:cNvSpPr/>
          <p:nvPr/>
        </p:nvSpPr>
        <p:spPr>
          <a:xfrm>
            <a:off x="2779777" y="4735620"/>
            <a:ext cx="1179737" cy="799914"/>
          </a:xfrm>
          <a:custGeom>
            <a:avLst/>
            <a:gdLst>
              <a:gd name="connsiteX0" fmla="*/ 0 w 846955"/>
              <a:gd name="connsiteY0" fmla="*/ 0 h 820248"/>
              <a:gd name="connsiteX1" fmla="*/ 570942 w 846955"/>
              <a:gd name="connsiteY1" fmla="*/ 0 h 820248"/>
              <a:gd name="connsiteX2" fmla="*/ 846955 w 846955"/>
              <a:gd name="connsiteY2" fmla="*/ 410124 h 820248"/>
              <a:gd name="connsiteX3" fmla="*/ 570942 w 846955"/>
              <a:gd name="connsiteY3" fmla="*/ 820248 h 820248"/>
              <a:gd name="connsiteX4" fmla="*/ 0 w 846955"/>
              <a:gd name="connsiteY4" fmla="*/ 820248 h 820248"/>
              <a:gd name="connsiteX5" fmla="*/ 0 w 846955"/>
              <a:gd name="connsiteY5" fmla="*/ 0 h 820248"/>
              <a:gd name="connsiteX0" fmla="*/ 0 w 907915"/>
              <a:gd name="connsiteY0" fmla="*/ 0 h 820248"/>
              <a:gd name="connsiteX1" fmla="*/ 570942 w 907915"/>
              <a:gd name="connsiteY1" fmla="*/ 0 h 820248"/>
              <a:gd name="connsiteX2" fmla="*/ 907915 w 907915"/>
              <a:gd name="connsiteY2" fmla="*/ 410124 h 820248"/>
              <a:gd name="connsiteX3" fmla="*/ 570942 w 907915"/>
              <a:gd name="connsiteY3" fmla="*/ 820248 h 820248"/>
              <a:gd name="connsiteX4" fmla="*/ 0 w 907915"/>
              <a:gd name="connsiteY4" fmla="*/ 820248 h 820248"/>
              <a:gd name="connsiteX5" fmla="*/ 0 w 907915"/>
              <a:gd name="connsiteY5" fmla="*/ 0 h 820248"/>
              <a:gd name="connsiteX0" fmla="*/ 0 w 968875"/>
              <a:gd name="connsiteY0" fmla="*/ 0 h 820248"/>
              <a:gd name="connsiteX1" fmla="*/ 570942 w 968875"/>
              <a:gd name="connsiteY1" fmla="*/ 0 h 820248"/>
              <a:gd name="connsiteX2" fmla="*/ 968875 w 968875"/>
              <a:gd name="connsiteY2" fmla="*/ 410124 h 820248"/>
              <a:gd name="connsiteX3" fmla="*/ 570942 w 968875"/>
              <a:gd name="connsiteY3" fmla="*/ 820248 h 820248"/>
              <a:gd name="connsiteX4" fmla="*/ 0 w 968875"/>
              <a:gd name="connsiteY4" fmla="*/ 820248 h 820248"/>
              <a:gd name="connsiteX5" fmla="*/ 0 w 968875"/>
              <a:gd name="connsiteY5" fmla="*/ 0 h 820248"/>
              <a:gd name="connsiteX0" fmla="*/ 0 w 917526"/>
              <a:gd name="connsiteY0" fmla="*/ 0 h 820248"/>
              <a:gd name="connsiteX1" fmla="*/ 570942 w 917526"/>
              <a:gd name="connsiteY1" fmla="*/ 0 h 820248"/>
              <a:gd name="connsiteX2" fmla="*/ 917526 w 917526"/>
              <a:gd name="connsiteY2" fmla="*/ 410124 h 820248"/>
              <a:gd name="connsiteX3" fmla="*/ 570942 w 917526"/>
              <a:gd name="connsiteY3" fmla="*/ 820248 h 820248"/>
              <a:gd name="connsiteX4" fmla="*/ 0 w 917526"/>
              <a:gd name="connsiteY4" fmla="*/ 820248 h 820248"/>
              <a:gd name="connsiteX5" fmla="*/ 0 w 917526"/>
              <a:gd name="connsiteY5" fmla="*/ 0 h 820248"/>
              <a:gd name="connsiteX0" fmla="*/ 0 w 869806"/>
              <a:gd name="connsiteY0" fmla="*/ 0 h 820248"/>
              <a:gd name="connsiteX1" fmla="*/ 570942 w 869806"/>
              <a:gd name="connsiteY1" fmla="*/ 0 h 820248"/>
              <a:gd name="connsiteX2" fmla="*/ 869806 w 869806"/>
              <a:gd name="connsiteY2" fmla="*/ 412077 h 820248"/>
              <a:gd name="connsiteX3" fmla="*/ 570942 w 869806"/>
              <a:gd name="connsiteY3" fmla="*/ 820248 h 820248"/>
              <a:gd name="connsiteX4" fmla="*/ 0 w 869806"/>
              <a:gd name="connsiteY4" fmla="*/ 820248 h 820248"/>
              <a:gd name="connsiteX5" fmla="*/ 0 w 869806"/>
              <a:gd name="connsiteY5" fmla="*/ 0 h 820248"/>
              <a:gd name="connsiteX0" fmla="*/ 0 w 844355"/>
              <a:gd name="connsiteY0" fmla="*/ 0 h 820248"/>
              <a:gd name="connsiteX1" fmla="*/ 570942 w 844355"/>
              <a:gd name="connsiteY1" fmla="*/ 0 h 820248"/>
              <a:gd name="connsiteX2" fmla="*/ 844355 w 844355"/>
              <a:gd name="connsiteY2" fmla="*/ 412077 h 820248"/>
              <a:gd name="connsiteX3" fmla="*/ 570942 w 844355"/>
              <a:gd name="connsiteY3" fmla="*/ 820248 h 820248"/>
              <a:gd name="connsiteX4" fmla="*/ 0 w 844355"/>
              <a:gd name="connsiteY4" fmla="*/ 820248 h 820248"/>
              <a:gd name="connsiteX5" fmla="*/ 0 w 844355"/>
              <a:gd name="connsiteY5" fmla="*/ 0 h 8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355" h="820248">
                <a:moveTo>
                  <a:pt x="0" y="0"/>
                </a:moveTo>
                <a:lnTo>
                  <a:pt x="570942" y="0"/>
                </a:lnTo>
                <a:lnTo>
                  <a:pt x="844355" y="412077"/>
                </a:lnTo>
                <a:lnTo>
                  <a:pt x="570942" y="820248"/>
                </a:lnTo>
                <a:lnTo>
                  <a:pt x="0" y="820248"/>
                </a:lnTo>
                <a:lnTo>
                  <a:pt x="0" y="0"/>
                </a:lnTo>
                <a:close/>
              </a:path>
            </a:pathLst>
          </a:custGeom>
          <a:solidFill>
            <a:srgbClr val="246EAD"/>
          </a:solidFill>
          <a:ln w="9525"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</a:t>
            </a:r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23" name="Arrow: Chevron 9">
            <a:extLst>
              <a:ext uri="{FF2B5EF4-FFF2-40B4-BE49-F238E27FC236}">
                <a16:creationId xmlns:a16="http://schemas.microsoft.com/office/drawing/2014/main" id="{2D30980B-B8C8-447C-A9FB-5D2A20E1F35C}"/>
              </a:ext>
            </a:extLst>
          </p:cNvPr>
          <p:cNvSpPr/>
          <p:nvPr/>
        </p:nvSpPr>
        <p:spPr>
          <a:xfrm>
            <a:off x="3650785" y="4733334"/>
            <a:ext cx="5897632" cy="799914"/>
          </a:xfrm>
          <a:custGeom>
            <a:avLst/>
            <a:gdLst>
              <a:gd name="connsiteX0" fmla="*/ 0 w 6547580"/>
              <a:gd name="connsiteY0" fmla="*/ 0 h 609600"/>
              <a:gd name="connsiteX1" fmla="*/ 6242780 w 6547580"/>
              <a:gd name="connsiteY1" fmla="*/ 0 h 609600"/>
              <a:gd name="connsiteX2" fmla="*/ 6547580 w 6547580"/>
              <a:gd name="connsiteY2" fmla="*/ 304800 h 609600"/>
              <a:gd name="connsiteX3" fmla="*/ 6242780 w 6547580"/>
              <a:gd name="connsiteY3" fmla="*/ 609600 h 609600"/>
              <a:gd name="connsiteX4" fmla="*/ 0 w 6547580"/>
              <a:gd name="connsiteY4" fmla="*/ 609600 h 609600"/>
              <a:gd name="connsiteX5" fmla="*/ 304800 w 6547580"/>
              <a:gd name="connsiteY5" fmla="*/ 304800 h 609600"/>
              <a:gd name="connsiteX6" fmla="*/ 0 w 6547580"/>
              <a:gd name="connsiteY6" fmla="*/ 0 h 609600"/>
              <a:gd name="connsiteX0" fmla="*/ 0 w 6547580"/>
              <a:gd name="connsiteY0" fmla="*/ 2540 h 612140"/>
              <a:gd name="connsiteX1" fmla="*/ 6545040 w 6547580"/>
              <a:gd name="connsiteY1" fmla="*/ 0 h 612140"/>
              <a:gd name="connsiteX2" fmla="*/ 6547580 w 6547580"/>
              <a:gd name="connsiteY2" fmla="*/ 307340 h 612140"/>
              <a:gd name="connsiteX3" fmla="*/ 6242780 w 6547580"/>
              <a:gd name="connsiteY3" fmla="*/ 612140 h 612140"/>
              <a:gd name="connsiteX4" fmla="*/ 0 w 6547580"/>
              <a:gd name="connsiteY4" fmla="*/ 612140 h 612140"/>
              <a:gd name="connsiteX5" fmla="*/ 304800 w 6547580"/>
              <a:gd name="connsiteY5" fmla="*/ 307340 h 612140"/>
              <a:gd name="connsiteX6" fmla="*/ 0 w 6547580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242780 w 6547824"/>
              <a:gd name="connsiteY3" fmla="*/ 61214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250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8068"/>
              <a:gd name="connsiteY0" fmla="*/ 2540 h 612140"/>
              <a:gd name="connsiteX1" fmla="*/ 6547580 w 6548068"/>
              <a:gd name="connsiteY1" fmla="*/ 0 h 612140"/>
              <a:gd name="connsiteX2" fmla="*/ 6547580 w 6548068"/>
              <a:gd name="connsiteY2" fmla="*/ 307340 h 612140"/>
              <a:gd name="connsiteX3" fmla="*/ 6547580 w 6548068"/>
              <a:gd name="connsiteY3" fmla="*/ 609600 h 612140"/>
              <a:gd name="connsiteX4" fmla="*/ 0 w 6548068"/>
              <a:gd name="connsiteY4" fmla="*/ 612140 h 612140"/>
              <a:gd name="connsiteX5" fmla="*/ 304800 w 6548068"/>
              <a:gd name="connsiteY5" fmla="*/ 307340 h 612140"/>
              <a:gd name="connsiteX6" fmla="*/ 0 w 6548068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5040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50427"/>
              <a:gd name="connsiteY0" fmla="*/ 2540 h 612140"/>
              <a:gd name="connsiteX1" fmla="*/ 6547580 w 6550427"/>
              <a:gd name="connsiteY1" fmla="*/ 0 h 612140"/>
              <a:gd name="connsiteX2" fmla="*/ 6547580 w 6550427"/>
              <a:gd name="connsiteY2" fmla="*/ 307340 h 612140"/>
              <a:gd name="connsiteX3" fmla="*/ 6550120 w 6550427"/>
              <a:gd name="connsiteY3" fmla="*/ 609600 h 612140"/>
              <a:gd name="connsiteX4" fmla="*/ 0 w 6550427"/>
              <a:gd name="connsiteY4" fmla="*/ 612140 h 612140"/>
              <a:gd name="connsiteX5" fmla="*/ 304800 w 6550427"/>
              <a:gd name="connsiteY5" fmla="*/ 307340 h 612140"/>
              <a:gd name="connsiteX6" fmla="*/ 0 w 6550427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304800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30223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526135 w 6547824"/>
              <a:gd name="connsiteY5" fmla="*/ 307340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81868 w 6547824"/>
              <a:gd name="connsiteY5" fmla="*/ 311619 h 612140"/>
              <a:gd name="connsiteX6" fmla="*/ 0 w 6547824"/>
              <a:gd name="connsiteY6" fmla="*/ 2540 h 612140"/>
              <a:gd name="connsiteX0" fmla="*/ 0 w 6547824"/>
              <a:gd name="connsiteY0" fmla="*/ 2540 h 612140"/>
              <a:gd name="connsiteX1" fmla="*/ 6547580 w 6547824"/>
              <a:gd name="connsiteY1" fmla="*/ 0 h 612140"/>
              <a:gd name="connsiteX2" fmla="*/ 6547580 w 6547824"/>
              <a:gd name="connsiteY2" fmla="*/ 307340 h 612140"/>
              <a:gd name="connsiteX3" fmla="*/ 6544405 w 6547824"/>
              <a:gd name="connsiteY3" fmla="*/ 609600 h 612140"/>
              <a:gd name="connsiteX4" fmla="*/ 0 w 6547824"/>
              <a:gd name="connsiteY4" fmla="*/ 612140 h 612140"/>
              <a:gd name="connsiteX5" fmla="*/ 479563 w 6547824"/>
              <a:gd name="connsiteY5" fmla="*/ 308945 h 612140"/>
              <a:gd name="connsiteX6" fmla="*/ 0 w 6547824"/>
              <a:gd name="connsiteY6" fmla="*/ 2540 h 61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7824" h="612140">
                <a:moveTo>
                  <a:pt x="0" y="2540"/>
                </a:moveTo>
                <a:lnTo>
                  <a:pt x="6547580" y="0"/>
                </a:lnTo>
                <a:cubicBezTo>
                  <a:pt x="6548427" y="102447"/>
                  <a:pt x="6546733" y="204893"/>
                  <a:pt x="6547580" y="307340"/>
                </a:cubicBezTo>
                <a:cubicBezTo>
                  <a:pt x="6545887" y="408093"/>
                  <a:pt x="6546098" y="508847"/>
                  <a:pt x="6544405" y="609600"/>
                </a:cubicBezTo>
                <a:lnTo>
                  <a:pt x="0" y="612140"/>
                </a:lnTo>
                <a:lnTo>
                  <a:pt x="479563" y="308945"/>
                </a:lnTo>
                <a:lnTo>
                  <a:pt x="0" y="254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429F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895C4-889B-43C2-811E-70630FAB62C0}"/>
              </a:ext>
            </a:extLst>
          </p:cNvPr>
          <p:cNvSpPr txBox="1"/>
          <p:nvPr/>
        </p:nvSpPr>
        <p:spPr>
          <a:xfrm>
            <a:off x="4171951" y="3925123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Inventory NGL</a:t>
            </a:r>
          </a:p>
        </p:txBody>
      </p:sp>
    </p:spTree>
    <p:extLst>
      <p:ext uri="{BB962C8B-B14F-4D97-AF65-F5344CB8AC3E}">
        <p14:creationId xmlns:p14="http://schemas.microsoft.com/office/powerpoint/2010/main" val="4014571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B71CD5-E1FF-4A2E-93B3-088FB213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3" y="984643"/>
            <a:ext cx="10005960" cy="42421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4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.1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NGL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698552" y="872717"/>
            <a:ext cx="10077968" cy="435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158767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A9C2B-47B8-412E-BEF6-A5DB29F15F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>
                <a:latin typeface="Prompt" panose="00000500000000000000" pitchFamily="2" charset="-34"/>
                <a:cs typeface="Prompt" panose="00000500000000000000" pitchFamily="2" charset="-34"/>
              </a:rPr>
              <a:pPr/>
              <a:t>31</a:t>
            </a:fld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2E91C-2B44-42A9-9F80-421E0A5D20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188640"/>
            <a:ext cx="9889094" cy="360040"/>
          </a:xfrm>
        </p:spPr>
        <p:txBody>
          <a:bodyPr/>
          <a:lstStyle/>
          <a:p>
            <a:r>
              <a:rPr lang="en-US" sz="2000" i="0" dirty="0">
                <a:solidFill>
                  <a:srgbClr val="0070C0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Question</a:t>
            </a:r>
            <a:endParaRPr lang="en-US" sz="2000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A7E9C5-7726-4CF4-81E1-84E8F63F3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7994"/>
              </p:ext>
            </p:extLst>
          </p:nvPr>
        </p:nvGraphicFramePr>
        <p:xfrm>
          <a:off x="220736" y="548680"/>
          <a:ext cx="11791807" cy="5651149"/>
        </p:xfrm>
        <a:graphic>
          <a:graphicData uri="http://schemas.openxmlformats.org/drawingml/2006/table">
            <a:tbl>
              <a:tblPr/>
              <a:tblGrid>
                <a:gridCol w="298165">
                  <a:extLst>
                    <a:ext uri="{9D8B030D-6E8A-4147-A177-3AD203B41FA5}">
                      <a16:colId xmlns:a16="http://schemas.microsoft.com/office/drawing/2014/main" val="1283894412"/>
                    </a:ext>
                  </a:extLst>
                </a:gridCol>
                <a:gridCol w="1267203">
                  <a:extLst>
                    <a:ext uri="{9D8B030D-6E8A-4147-A177-3AD203B41FA5}">
                      <a16:colId xmlns:a16="http://schemas.microsoft.com/office/drawing/2014/main" val="692333511"/>
                    </a:ext>
                  </a:extLst>
                </a:gridCol>
                <a:gridCol w="3354360">
                  <a:extLst>
                    <a:ext uri="{9D8B030D-6E8A-4147-A177-3AD203B41FA5}">
                      <a16:colId xmlns:a16="http://schemas.microsoft.com/office/drawing/2014/main" val="3460978746"/>
                    </a:ext>
                  </a:extLst>
                </a:gridCol>
                <a:gridCol w="4195896">
                  <a:extLst>
                    <a:ext uri="{9D8B030D-6E8A-4147-A177-3AD203B41FA5}">
                      <a16:colId xmlns:a16="http://schemas.microsoft.com/office/drawing/2014/main" val="2027965442"/>
                    </a:ext>
                  </a:extLst>
                </a:gridCol>
                <a:gridCol w="2676183">
                  <a:extLst>
                    <a:ext uri="{9D8B030D-6E8A-4147-A177-3AD203B41FA5}">
                      <a16:colId xmlns:a16="http://schemas.microsoft.com/office/drawing/2014/main" val="3405370750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#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Date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Questions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Outcome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Remark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32282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Ideal Case Version 0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คุณเตยนับจากการ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optimize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ครั้งแรกของเดือนใช่หรือไม่?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นับ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ideal case version 0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,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กรณี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ability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เปลี่ยน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user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สามารถเลือก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control version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เองได้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25367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07/03/2022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วิธีการนับ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Rev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ถัดๆไป 1...2...3...4 นับจากการ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Adjust demand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โดยรวมทุกๆ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product 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นับตามรายครั้งของการ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Optimize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ใช่หรือไม่</a:t>
                      </a:r>
                      <a:endParaRPr lang="en-US" sz="1200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คุณเตยตอบ ไม่ใช่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,User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สามารถ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control version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เองได้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147180"/>
                  </a:ext>
                </a:extLst>
              </a:tr>
              <a:tr h="744251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07/03/2022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ถ้ากรณี กลุ่มข้อมูล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cost, price, ability, standard rate , constrain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เปลี่ยน คุณเตยอยากให้ระบบนับ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version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อย่างไร		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คุณเตยตอบ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ไม่ใช่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,User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สามารถ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control version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เองได้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4809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07/03/2022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ปัจจุบันเดือน พฤศจิการยน 2021 คุณเตยจะมีการ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fix demand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ล่วงหน้ากี่เดือน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คุณเตยตอบ ว่า ปกติ จะฟิก พฤศิจกา ธันวา แล้วแต่ลูกค้าบางราย (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M+1, M+6)</a:t>
                      </a:r>
                      <a:endParaRPr lang="th-TH" sz="1200" b="0" i="0" u="none" strike="noStrike" dirty="0">
                        <a:solidFill>
                          <a:srgbClr val="00206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8634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07/03/2022</a:t>
                      </a: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ปัจจุบันเดือน พฤศจิการยน 2021 กรณีคุณเตยยังไม่ได้ทำการ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Optimize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ข้อมูลครั้งแรกของเดือนเลย เมื่อคุณเตยเข้าไปที่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Merge </a:t>
                      </a:r>
                      <a:r>
                        <a:rPr lang="en-US" sz="1200" dirty="0" err="1">
                          <a:latin typeface="Prompt"/>
                          <a:ea typeface="Prompt"/>
                          <a:cs typeface="Prompt"/>
                          <a:sym typeface="Prompt"/>
                        </a:rPr>
                        <a:t>allo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คุณเตยจะต้องเห็นข้อมูลใด 						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คุณเตยตอบ ยังต้องเห็นข้อมูลที่เคย </a:t>
                      </a:r>
                      <a:r>
                        <a:rPr lang="en-US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Fix Demand </a:t>
                      </a:r>
                      <a:r>
                        <a:rPr lang="th-TH" sz="1200" dirty="0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ไว้อยู่</a:t>
                      </a:r>
                      <a:endParaRPr lang="th-TH" sz="1200" b="0" i="0" u="none" strike="noStrike" dirty="0">
                        <a:solidFill>
                          <a:srgbClr val="00206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918393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07/03/2022</a:t>
                      </a: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ในการ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Optimize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ข้อมูลครั้งแรกของเดือน พฤศจิการยน จะต้องมีข้อมูล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Demand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ของเดือนก่อนหน้าที่เคย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Fix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ล่วงหน้าไว้ ส่งเข้า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model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ด้วยหรือไม่ หรือสามารถ เคลียร์เงื่อนไขได้เลย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ขึ้นอยู่กับ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Option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ว่าติ๊ก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Without Demand (AI)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หรือไม่</a:t>
                      </a:r>
                      <a:b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ถ้าติ๊ก จะไม่ส่งข้อมูล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ไปยัง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Model Engine]</a:t>
                      </a:r>
                    </a:p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ถ้า</a:t>
                      </a:r>
                      <a:r>
                        <a:rPr lang="th-TH" sz="1200" b="0" i="0" u="sng" strike="noStrike" dirty="0">
                          <a:solidFill>
                            <a:srgbClr val="FF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ไม่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ติ๊ก จะส่งข้อมูล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ไปยัง </a:t>
                      </a:r>
                      <a:r>
                        <a:rPr 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Model Engine</a:t>
                      </a:r>
                      <a:endParaRPr lang="th-TH" sz="1200" b="0" i="0" u="none" strike="noStrike" dirty="0">
                        <a:solidFill>
                          <a:srgbClr val="0070C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1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50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A9C2B-47B8-412E-BEF6-A5DB29F15F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>
                <a:latin typeface="Prompt" panose="00000500000000000000" pitchFamily="2" charset="-34"/>
                <a:cs typeface="Prompt" panose="00000500000000000000" pitchFamily="2" charset="-34"/>
              </a:rPr>
              <a:pPr/>
              <a:t>32</a:t>
            </a:fld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B3505-B5CB-4D5F-94B2-FB1E06A46F4F}"/>
              </a:ext>
            </a:extLst>
          </p:cNvPr>
          <p:cNvSpPr txBox="1"/>
          <p:nvPr/>
        </p:nvSpPr>
        <p:spPr>
          <a:xfrm>
            <a:off x="191344" y="260648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0070C0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Not Doing</a:t>
            </a:r>
            <a:endParaRPr lang="en-US" sz="2000" b="1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D90932-8037-4718-8F9A-D707680BC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7905"/>
              </p:ext>
            </p:extLst>
          </p:nvPr>
        </p:nvGraphicFramePr>
        <p:xfrm>
          <a:off x="215242" y="836712"/>
          <a:ext cx="7536941" cy="963930"/>
        </p:xfrm>
        <a:graphic>
          <a:graphicData uri="http://schemas.openxmlformats.org/drawingml/2006/table">
            <a:tbl>
              <a:tblPr/>
              <a:tblGrid>
                <a:gridCol w="7536941">
                  <a:extLst>
                    <a:ext uri="{9D8B030D-6E8A-4147-A177-3AD203B41FA5}">
                      <a16:colId xmlns:a16="http://schemas.microsoft.com/office/drawing/2014/main" val="368501387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 ไม่รองรับการ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Import Excel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b"/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 กรณี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Export Excel </a:t>
                      </a:r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จะเป็นการ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Export </a:t>
                      </a:r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ข้อมูลเท่านั้นไม่สามารถ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Export </a:t>
                      </a:r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สูตรได้</a:t>
                      </a:r>
                    </a:p>
                    <a:p>
                      <a:pPr algn="l" fontAlgn="b"/>
                      <a:r>
                        <a:rPr lang="th-T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7453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385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283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911424" y="2348880"/>
            <a:ext cx="10945216" cy="184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Inventory 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ระบบรองรับการคำนวณ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Inventory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เฉพาะ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Product 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ดังนี้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AutoNum type="arabicPeriod"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NGL (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คำนวณเฉพาะ จาก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GSPRY 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เท่านั้น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 </a:t>
            </a:r>
            <a:endParaRPr lang="th-TH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</a:pPr>
            <a:r>
              <a:rPr lang="th-TH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      ไม่รวม จาก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Ability NGL KHM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3458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0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Inventory Product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LPG</a:t>
            </a:r>
          </a:p>
        </p:txBody>
      </p:sp>
      <p:sp>
        <p:nvSpPr>
          <p:cNvPr id="4" name="Google Shape;83;p2">
            <a:extLst>
              <a:ext uri="{FF2B5EF4-FFF2-40B4-BE49-F238E27FC236}">
                <a16:creationId xmlns:a16="http://schemas.microsoft.com/office/drawing/2014/main" id="{E08B066C-84BA-455B-95FE-C1ED6B2721E6}"/>
              </a:ext>
            </a:extLst>
          </p:cNvPr>
          <p:cNvSpPr txBox="1"/>
          <p:nvPr/>
        </p:nvSpPr>
        <p:spPr>
          <a:xfrm>
            <a:off x="0" y="4365104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เก็บ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Requirement </a:t>
            </a: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วันที่ 24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184873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3.1 Flow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ของการคำนวณ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Inventory Product C3/LPG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C179D-62DF-4F7A-A7DB-AB088EB2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5" y="764704"/>
            <a:ext cx="8679929" cy="52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3.2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คำถาม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Inventory C3/LPG </a:t>
            </a: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7FBB9B21-DADD-4171-8FEE-9FD841DC8D1E}"/>
              </a:ext>
            </a:extLst>
          </p:cNvPr>
          <p:cNvSpPr txBox="1">
            <a:spLocks/>
          </p:cNvSpPr>
          <p:nvPr/>
        </p:nvSpPr>
        <p:spPr>
          <a:xfrm>
            <a:off x="527386" y="908720"/>
            <a:ext cx="931303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AutoNum type="arabicPeriod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ทำไมถึงคำนวณบวก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Ability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จากโรงกลั่นเฉพาะแค่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GC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มาคำนวณด้วย แล้วโรงกลั่นอื่นๆ เหตุใดจึงไม่ต้องนำมาคำนวณ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Inventory?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GC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เป็นเป็นโรงกลั่นเจ้าเดียวที่นำผลิตภัณฑ์เข้า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Inventory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ของโรงแยก ซึ่ง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Concept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การขาย รับมาเท่าไหร่จะขายหมดภายในเดือน</a:t>
            </a: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 startAt="2"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ของลูกค้าโรงกลั่น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GC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มีการคำนวณหักออกจาก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Inventory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แล้ว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ของโรงกลั่นอื่นๆ เหตุใดจึงไม่ต้องคำนวณหัก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?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GC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เป็นเป็นโรงกลั่นเจ้าเดียวที่นำผลิตภัณฑ์เข้า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Inventory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ขอโรงแยก ซึ่ง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Concept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การขาย รับมาเท่าไหร่จะขายหมดภายในเดือน เพราะโรงกลั่นอื่นๆไม่เข้าโรงแยก</a:t>
            </a: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 startAt="3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รบกวนคุณเตยอธิบายเงื่อนไขทางธุรกิจของ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Unknow untax ?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 เป็นของ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Import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ที่ไม่มีต้นทุน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(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คุณเตยจะ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ข้อมูลเอง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 startAt="3"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AutoNum type="arabicPeriod" startAt="4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รบกวนคุณเตยอธิบายเงื่อนไขทางธุรกิจของ รอจำหน่าย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?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   คำตอบ เป็นการ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ค่าเพื่อทดไว้ในระบบเพื่อรอขายออก ไม่มีผลกับการ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optimize</a:t>
            </a: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5. Stock Inventory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เป็นการคำนวณแบบ ณ เดือนที่ และเป็นการดูระดับเดือน เท่านั้น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  (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จะทำโดยเอาข้อมูล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Stock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ของเดือนก่อนหน้าที่มีล่าสุดมาคำนวณ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8156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04 Inventory Product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NGL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Google Shape;83;p2">
            <a:extLst>
              <a:ext uri="{FF2B5EF4-FFF2-40B4-BE49-F238E27FC236}">
                <a16:creationId xmlns:a16="http://schemas.microsoft.com/office/drawing/2014/main" id="{E0ED1ACC-A3A2-48D8-A61C-59C9EB07448E}"/>
              </a:ext>
            </a:extLst>
          </p:cNvPr>
          <p:cNvSpPr txBox="1"/>
          <p:nvPr/>
        </p:nvSpPr>
        <p:spPr>
          <a:xfrm>
            <a:off x="0" y="4365104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เก็บ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Requirement </a:t>
            </a: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วันที่ 24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Feb 2022</a:t>
            </a:r>
          </a:p>
        </p:txBody>
      </p:sp>
    </p:spTree>
    <p:extLst>
      <p:ext uri="{BB962C8B-B14F-4D97-AF65-F5344CB8AC3E}">
        <p14:creationId xmlns:p14="http://schemas.microsoft.com/office/powerpoint/2010/main" val="324987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4.1 Flow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ของการคำนวณ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Inventory Product NGL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59766-78FB-48C8-8129-A60A6CBB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78" y="692696"/>
            <a:ext cx="830997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7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2.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รายละเอียดเพิ่มเติม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Inventory NGL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14A18E-7A72-4034-8C95-BC9B4A9B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772816"/>
            <a:ext cx="6744047" cy="2470277"/>
          </a:xfrm>
          <a:prstGeom prst="rect">
            <a:avLst/>
          </a:prstGeom>
        </p:spPr>
      </p:pic>
      <p:sp>
        <p:nvSpPr>
          <p:cNvPr id="12" name="Google Shape;107;g113d8db2799_0_107">
            <a:extLst>
              <a:ext uri="{FF2B5EF4-FFF2-40B4-BE49-F238E27FC236}">
                <a16:creationId xmlns:a16="http://schemas.microsoft.com/office/drawing/2014/main" id="{2954BE23-F05A-4A9F-9E31-1D4F2BD7CA34}"/>
              </a:ext>
            </a:extLst>
          </p:cNvPr>
          <p:cNvSpPr txBox="1">
            <a:spLocks/>
          </p:cNvSpPr>
          <p:nvPr/>
        </p:nvSpPr>
        <p:spPr>
          <a:xfrm>
            <a:off x="556668" y="980728"/>
            <a:ext cx="11188658" cy="39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2.1 อ้างอิงจากการประชุม วันที่ 24/01/2020 เงื่อนไขการกรอก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End Inventory (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ทั้ง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Actual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และ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Forecast Inventory)</a:t>
            </a: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0465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01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495784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History Log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87D617-1D90-4166-AAF2-88AADC44A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88994"/>
              </p:ext>
            </p:extLst>
          </p:nvPr>
        </p:nvGraphicFramePr>
        <p:xfrm>
          <a:off x="527387" y="874195"/>
          <a:ext cx="11276851" cy="5549354"/>
        </p:xfrm>
        <a:graphic>
          <a:graphicData uri="http://schemas.openxmlformats.org/drawingml/2006/table">
            <a:tbl>
              <a:tblPr/>
              <a:tblGrid>
                <a:gridCol w="456045">
                  <a:extLst>
                    <a:ext uri="{9D8B030D-6E8A-4147-A177-3AD203B41FA5}">
                      <a16:colId xmlns:a16="http://schemas.microsoft.com/office/drawing/2014/main" val="12838944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69233351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346097874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27965442"/>
                    </a:ext>
                  </a:extLst>
                </a:gridCol>
                <a:gridCol w="4340086">
                  <a:extLst>
                    <a:ext uri="{9D8B030D-6E8A-4147-A177-3AD203B41FA5}">
                      <a16:colId xmlns:a16="http://schemas.microsoft.com/office/drawing/2014/main" val="3405370750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#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Date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Detail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Modified by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Remark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32282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24/02/2022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Update </a:t>
                      </a: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การคำนวณ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Inventory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Chalida.j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25367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8</a:t>
                      </a: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/03/2022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Update Merge </a:t>
                      </a:r>
                      <a:r>
                        <a:rPr lang="en-US" sz="1200" dirty="0" err="1">
                          <a:latin typeface="Prompt"/>
                          <a:ea typeface="Prompt"/>
                          <a:cs typeface="Prompt"/>
                          <a:sym typeface="Prompt"/>
                        </a:rPr>
                        <a:t>Allo</a:t>
                      </a:r>
                      <a:endParaRPr lang="en-US" sz="1200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Chalida.j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147180"/>
                  </a:ext>
                </a:extLst>
              </a:tr>
              <a:tr h="744251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15/03/2022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เพิ่มรายละเอียด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Capture </a:t>
                      </a:r>
                      <a:r>
                        <a:rPr lang="th-TH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รูปจากการเก็บ </a:t>
                      </a:r>
                      <a:r>
                        <a:rPr lang="en-US" sz="1200" dirty="0">
                          <a:latin typeface="Prompt"/>
                          <a:ea typeface="Prompt"/>
                          <a:cs typeface="Prompt"/>
                          <a:sym typeface="Prompt"/>
                        </a:rPr>
                        <a:t>Requirement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rgbClr val="0070C0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Chalida.j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4809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endParaRPr lang="th-TH" sz="1200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8634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endParaRPr lang="th-TH" sz="1200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918393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2000"/>
                        <a:buNone/>
                      </a:pPr>
                      <a:endParaRPr lang="th-TH" sz="1200" dirty="0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0070C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1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366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A9C2B-47B8-412E-BEF6-A5DB29F15F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>
                <a:latin typeface="Prompt" panose="00000500000000000000" pitchFamily="2" charset="-34"/>
                <a:cs typeface="Prompt" panose="00000500000000000000" pitchFamily="2" charset="-34"/>
              </a:rPr>
              <a:pPr/>
              <a:t>41</a:t>
            </a:fld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2E91C-2B44-42A9-9F80-421E0A5D20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188640"/>
            <a:ext cx="9889094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Revision Historical Record</a:t>
            </a:r>
            <a:endParaRPr lang="en-US" sz="2000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A7E9C5-7726-4CF4-81E1-84E8F63F3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67742"/>
              </p:ext>
            </p:extLst>
          </p:nvPr>
        </p:nvGraphicFramePr>
        <p:xfrm>
          <a:off x="220736" y="548680"/>
          <a:ext cx="11791807" cy="4404428"/>
        </p:xfrm>
        <a:graphic>
          <a:graphicData uri="http://schemas.openxmlformats.org/drawingml/2006/table">
            <a:tbl>
              <a:tblPr/>
              <a:tblGrid>
                <a:gridCol w="224055">
                  <a:extLst>
                    <a:ext uri="{9D8B030D-6E8A-4147-A177-3AD203B41FA5}">
                      <a16:colId xmlns:a16="http://schemas.microsoft.com/office/drawing/2014/main" val="1283894412"/>
                    </a:ext>
                  </a:extLst>
                </a:gridCol>
                <a:gridCol w="1690769">
                  <a:extLst>
                    <a:ext uri="{9D8B030D-6E8A-4147-A177-3AD203B41FA5}">
                      <a16:colId xmlns:a16="http://schemas.microsoft.com/office/drawing/2014/main" val="692333511"/>
                    </a:ext>
                  </a:extLst>
                </a:gridCol>
                <a:gridCol w="1782092">
                  <a:extLst>
                    <a:ext uri="{9D8B030D-6E8A-4147-A177-3AD203B41FA5}">
                      <a16:colId xmlns:a16="http://schemas.microsoft.com/office/drawing/2014/main" val="3460978746"/>
                    </a:ext>
                  </a:extLst>
                </a:gridCol>
                <a:gridCol w="3834532">
                  <a:extLst>
                    <a:ext uri="{9D8B030D-6E8A-4147-A177-3AD203B41FA5}">
                      <a16:colId xmlns:a16="http://schemas.microsoft.com/office/drawing/2014/main" val="202796544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05370750"/>
                    </a:ext>
                  </a:extLst>
                </a:gridCol>
                <a:gridCol w="2892207">
                  <a:extLst>
                    <a:ext uri="{9D8B030D-6E8A-4147-A177-3AD203B41FA5}">
                      <a16:colId xmlns:a16="http://schemas.microsoft.com/office/drawing/2014/main" val="689454301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#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Date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Activity &amp; Detail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Status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Confirm By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32282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25/02/2022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0.0.1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Present Customer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Waiting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25367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  <a:r>
                        <a:rPr lang="th-TH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7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/03/2022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0.02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cs typeface="Prompt" panose="00000500000000000000" pitchFamily="2" charset="-34"/>
                        </a:rPr>
                        <a:t>Review &amp; Confirm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​Confirm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cs typeface="Prompt" panose="00000500000000000000" pitchFamily="2" charset="-34"/>
                        </a:rPr>
                        <a:t>คุณเสาวนีย์ (คุณเตย)</a:t>
                      </a:r>
                      <a:r>
                        <a:rPr lang="th-TH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</a:t>
                      </a:r>
                      <a:endParaRPr lang="th-TH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48099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00206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4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8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56927-ECE5-42F5-A11E-A8D6D885AD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CE09DB-5705-46AC-BD49-5FA4734B8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1888"/>
              </p:ext>
            </p:extLst>
          </p:nvPr>
        </p:nvGraphicFramePr>
        <p:xfrm>
          <a:off x="94294" y="628276"/>
          <a:ext cx="11750900" cy="4640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101">
                  <a:extLst>
                    <a:ext uri="{9D8B030D-6E8A-4147-A177-3AD203B41FA5}">
                      <a16:colId xmlns:a16="http://schemas.microsoft.com/office/drawing/2014/main" val="1627780086"/>
                    </a:ext>
                  </a:extLst>
                </a:gridCol>
                <a:gridCol w="2003806">
                  <a:extLst>
                    <a:ext uri="{9D8B030D-6E8A-4147-A177-3AD203B41FA5}">
                      <a16:colId xmlns:a16="http://schemas.microsoft.com/office/drawing/2014/main" val="460390371"/>
                    </a:ext>
                  </a:extLst>
                </a:gridCol>
                <a:gridCol w="8928993">
                  <a:extLst>
                    <a:ext uri="{9D8B030D-6E8A-4147-A177-3AD203B41FA5}">
                      <a16:colId xmlns:a16="http://schemas.microsoft.com/office/drawing/2014/main" val="4026897536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lt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Topic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lt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Detail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963668"/>
                  </a:ext>
                </a:extLst>
              </a:tr>
              <a:tr h="51434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View Data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รูปแบบแสดงข้อมูลเป็นรายปี โดยข้อมูลแสดงตั้งแต่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Rolling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เดือน ปัจจุบัน + 12 เดือน ทั้งหมด 13 เดือน โดยค้นหา เดือนและปีที่ต้องการดูข้อมูล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053535"/>
                  </a:ext>
                </a:extLst>
              </a:tr>
              <a:tr h="43507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Edit Data 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สามารถแก้ไขข้อมูลรายเดือนได้ มี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Option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ดังนี้</a:t>
                      </a:r>
                    </a:p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-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Edit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Popup</a:t>
                      </a:r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81318"/>
                  </a:ext>
                </a:extLst>
              </a:tr>
              <a:tr h="61527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Paste Data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User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สามารถ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copy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ข้อมูลจาก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excel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เพื่อวางในระบบได้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โดย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- Paste New Revision :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จะ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Gen new revision(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รายเดือน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)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ให้ใหม่ทุกกรณี</a:t>
                      </a:r>
                    </a:p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หมายเหตุ</a:t>
                      </a:r>
                    </a:p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- การ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Paste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ข้อมูลแต่ละครั้งระบบ จะ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Gen new revision(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รายเดือน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)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ให้ใหม่ทุกกรณี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13972"/>
                  </a:ext>
                </a:extLst>
              </a:tr>
              <a:tr h="691803">
                <a:tc>
                  <a:txBody>
                    <a:bodyPr/>
                    <a:lstStyle/>
                    <a:p>
                      <a:r>
                        <a:rPr lang="en-US" sz="110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4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บันทึก</a:t>
                      </a:r>
                    </a:p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 บันทึกเป็น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สามารถบันทึกข้อมูลเป็น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ได้ โดย</a:t>
                      </a:r>
                    </a:p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 บันทึก : บันทึกข้อมูลจะเป็นบันทึกข้อมูลทับ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เดิม </a:t>
                      </a:r>
                    </a:p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 บันทึกเป็น : บันทึกข้อมูลโดย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Running revision +1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จาก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ล่าสุด</a:t>
                      </a:r>
                    </a:p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หมายเหตุ </a:t>
                      </a:r>
                    </a:p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-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start version 0 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ตาม ปี และเดือน ที่บันทึกข้อมูล ยกตัวอย่าง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 text “Optimization</a:t>
                      </a:r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ปี 2022 เดือน 01 </a:t>
                      </a:r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Rev 0"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548853"/>
                  </a:ext>
                </a:extLst>
              </a:tr>
              <a:tr h="48687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Optimization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(Interface Model Engine)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กด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Optimization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เพื่อส่งข้อมูลไป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Optimization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ที่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Model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มีสองรูปแบบคือ</a:t>
                      </a:r>
                    </a:p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1. Optimization </a:t>
                      </a:r>
                      <a:r>
                        <a:rPr lang="en-US" sz="1100" b="0" i="0" kern="1200" dirty="0">
                          <a:solidFill>
                            <a:srgbClr val="FF0000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without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demand(AI) :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คือการ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Optimize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ข้อมูลโดย</a:t>
                      </a:r>
                      <a:r>
                        <a:rPr lang="th-TH" sz="1100" b="0" i="0" u="sng" kern="1200" dirty="0">
                          <a:solidFill>
                            <a:srgbClr val="FF0000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ไม่นำ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ที่เคยติ๊ก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Manual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ไว้ส่งให้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Model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ซึ่ง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Model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คำนวณ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ให้ใหม่ทุกเดือน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(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ระบบจะแจ้งเตือนกรณีที่เดือน ยังไม่มีการทำงาน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Version AI )</a:t>
                      </a:r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2.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Optimization with demand :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คือการ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Optimize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ข้อมูลโดย</a:t>
                      </a:r>
                      <a:r>
                        <a:rPr lang="th-TH" sz="1100" b="0" i="0" kern="1200" dirty="0">
                          <a:solidFill>
                            <a:srgbClr val="0070C0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นำ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ที่เคยติ๊ก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Manual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ส่งให้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Model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ซึ่ง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Model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 คำนวณ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Demand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ให้ใหม่เฉพาะเดือนที่ไม่ได้ติ๊ก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Manual</a:t>
                      </a:r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6165"/>
                  </a:ext>
                </a:extLst>
              </a:tr>
              <a:tr h="709793">
                <a:tc>
                  <a:txBody>
                    <a:bodyPr/>
                    <a:lstStyle/>
                    <a:p>
                      <a:r>
                        <a:rPr lang="th-TH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6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Calculate Inventory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ระบบคำนวณ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Inventory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ให้ตามเงื่อนไข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9876"/>
                  </a:ext>
                </a:extLst>
              </a:tr>
            </a:tbl>
          </a:graphicData>
        </a:graphic>
      </p:graphicFrame>
      <p:sp>
        <p:nvSpPr>
          <p:cNvPr id="5" name="Google Shape;82;p2">
            <a:extLst>
              <a:ext uri="{FF2B5EF4-FFF2-40B4-BE49-F238E27FC236}">
                <a16:creationId xmlns:a16="http://schemas.microsoft.com/office/drawing/2014/main" id="{9D72D124-7A5F-48E1-B6E2-6DEDF2950E57}"/>
              </a:ext>
            </a:extLst>
          </p:cNvPr>
          <p:cNvSpPr txBox="1"/>
          <p:nvPr/>
        </p:nvSpPr>
        <p:spPr>
          <a:xfrm>
            <a:off x="47328" y="116632"/>
            <a:ext cx="12192000" cy="52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1.1.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Functional Detail</a:t>
            </a:r>
          </a:p>
        </p:txBody>
      </p:sp>
    </p:spTree>
    <p:extLst>
      <p:ext uri="{BB962C8B-B14F-4D97-AF65-F5344CB8AC3E}">
        <p14:creationId xmlns:p14="http://schemas.microsoft.com/office/powerpoint/2010/main" val="80723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56927-ECE5-42F5-A11E-A8D6D885AD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0CE09DB-5705-46AC-BD49-5FA4734B8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54546"/>
              </p:ext>
            </p:extLst>
          </p:nvPr>
        </p:nvGraphicFramePr>
        <p:xfrm>
          <a:off x="94294" y="628276"/>
          <a:ext cx="11750900" cy="381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101">
                  <a:extLst>
                    <a:ext uri="{9D8B030D-6E8A-4147-A177-3AD203B41FA5}">
                      <a16:colId xmlns:a16="http://schemas.microsoft.com/office/drawing/2014/main" val="1627780086"/>
                    </a:ext>
                  </a:extLst>
                </a:gridCol>
                <a:gridCol w="2003806">
                  <a:extLst>
                    <a:ext uri="{9D8B030D-6E8A-4147-A177-3AD203B41FA5}">
                      <a16:colId xmlns:a16="http://schemas.microsoft.com/office/drawing/2014/main" val="460390371"/>
                    </a:ext>
                  </a:extLst>
                </a:gridCol>
                <a:gridCol w="8928993">
                  <a:extLst>
                    <a:ext uri="{9D8B030D-6E8A-4147-A177-3AD203B41FA5}">
                      <a16:colId xmlns:a16="http://schemas.microsoft.com/office/drawing/2014/main" val="4026897536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lt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Topic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lt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Detail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963668"/>
                  </a:ext>
                </a:extLst>
              </a:tr>
              <a:tr h="514343"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053535"/>
                  </a:ext>
                </a:extLst>
              </a:tr>
              <a:tr h="435070"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81318"/>
                  </a:ext>
                </a:extLst>
              </a:tr>
              <a:tr h="615274"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13972"/>
                  </a:ext>
                </a:extLst>
              </a:tr>
              <a:tr h="691803"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548853"/>
                  </a:ext>
                </a:extLst>
              </a:tr>
              <a:tr h="486873"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1100" b="0" i="0" kern="1200" dirty="0">
                        <a:solidFill>
                          <a:schemeClr val="dk1"/>
                        </a:solidFill>
                        <a:effectLst/>
                        <a:latin typeface="Prompt" panose="00000500000000000000" pitchFamily="2" charset="-34"/>
                        <a:ea typeface="+mn-ea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6165"/>
                  </a:ext>
                </a:extLst>
              </a:tr>
              <a:tr h="70979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Calculate Inventory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ระบบคำนวณ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Inventory </a:t>
                      </a:r>
                      <a:r>
                        <a:rPr lang="th-TH" sz="1100" b="0" i="0" kern="1200" dirty="0">
                          <a:solidFill>
                            <a:schemeClr val="dk1"/>
                          </a:solidFill>
                          <a:effectLst/>
                          <a:latin typeface="Prompt" panose="00000500000000000000" pitchFamily="2" charset="-34"/>
                          <a:ea typeface="+mn-ea"/>
                          <a:cs typeface="Prompt" panose="00000500000000000000" pitchFamily="2" charset="-34"/>
                        </a:rPr>
                        <a:t>ให้ตามเงื่อนไข</a:t>
                      </a:r>
                      <a:endParaRPr lang="en-US" sz="1100" dirty="0"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39876"/>
                  </a:ext>
                </a:extLst>
              </a:tr>
            </a:tbl>
          </a:graphicData>
        </a:graphic>
      </p:graphicFrame>
      <p:sp>
        <p:nvSpPr>
          <p:cNvPr id="5" name="Google Shape;82;p2">
            <a:extLst>
              <a:ext uri="{FF2B5EF4-FFF2-40B4-BE49-F238E27FC236}">
                <a16:creationId xmlns:a16="http://schemas.microsoft.com/office/drawing/2014/main" id="{9D72D124-7A5F-48E1-B6E2-6DEDF2950E57}"/>
              </a:ext>
            </a:extLst>
          </p:cNvPr>
          <p:cNvSpPr txBox="1"/>
          <p:nvPr/>
        </p:nvSpPr>
        <p:spPr>
          <a:xfrm>
            <a:off x="47328" y="116632"/>
            <a:ext cx="12192000" cy="524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1.1.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Functional Detail</a:t>
            </a:r>
          </a:p>
        </p:txBody>
      </p:sp>
    </p:spTree>
    <p:extLst>
      <p:ext uri="{BB962C8B-B14F-4D97-AF65-F5344CB8AC3E}">
        <p14:creationId xmlns:p14="http://schemas.microsoft.com/office/powerpoint/2010/main" val="366032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58185354-4989-44F8-9CAE-FE8D96A16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r="944"/>
          <a:stretch/>
        </p:blipFill>
        <p:spPr bwMode="auto">
          <a:xfrm>
            <a:off x="2567608" y="494551"/>
            <a:ext cx="7416869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144038" y="79743"/>
            <a:ext cx="12192000" cy="41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EF6AF-DC6F-4FC2-AAD1-1BD92E291A91}"/>
              </a:ext>
            </a:extLst>
          </p:cNvPr>
          <p:cNvSpPr txBox="1"/>
          <p:nvPr/>
        </p:nvSpPr>
        <p:spPr>
          <a:xfrm>
            <a:off x="5159896" y="603448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accent2"/>
                </a:solidFill>
              </a:rPr>
              <a:t>ตัวอย่างหน้าจอ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6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C0B950B-C2A6-4B41-8498-2BE933AD3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/>
          <a:stretch/>
        </p:blipFill>
        <p:spPr bwMode="auto">
          <a:xfrm>
            <a:off x="94294" y="523513"/>
            <a:ext cx="7502202" cy="60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-30047" y="-17065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(Tab Data)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Google Shape;107;g113d8db2799_0_107">
            <a:extLst>
              <a:ext uri="{FF2B5EF4-FFF2-40B4-BE49-F238E27FC236}">
                <a16:creationId xmlns:a16="http://schemas.microsoft.com/office/drawing/2014/main" id="{33E436D9-9926-42BA-BFCB-D8C0F122225B}"/>
              </a:ext>
            </a:extLst>
          </p:cNvPr>
          <p:cNvSpPr txBox="1">
            <a:spLocks/>
          </p:cNvSpPr>
          <p:nvPr/>
        </p:nvSpPr>
        <p:spPr>
          <a:xfrm>
            <a:off x="7559425" y="785124"/>
            <a:ext cx="4639599" cy="58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1.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ข้อมูลประกอบไปด้วย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Tab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ดังนี้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 1.1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Tab LR Monthly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1.2 Tab C2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1.3 Tab C3/LPG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1.4 Tab NGL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1.5 Tab CO2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1.6 Tab Pentane (</a:t>
            </a:r>
            <a:r>
              <a:rPr lang="th-TH" sz="1300" u="sng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ไม่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สามารถ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Adjust Demand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ได้ เป็นเพียงการแสดง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Demand Pentane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เท่านั้น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2. แสดงข้อมูลต่างๆ ที่เกี่ยวข้องกับการ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Optimize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ประกอบไปด้วยข้อมูลดังนี้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Ability , Cal margin, Constrain</a:t>
            </a: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2.1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โดยระบบ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Default 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ล่าสุด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User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สามารถเลือกเปลี่ยน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ได้ </a:t>
            </a:r>
            <a:endParaRPr lang="en-US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2.2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เมื่อกดที่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Link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รายละเอียดสามารถเปิด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ระบบเปิด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New Tab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เพื่อแสดงข้อมูล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โดยแสดงตาม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ล่าสุดของข้อมูลนั้นๆ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3. การส่งข้อมูลไป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Model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 3.1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ปุ่ม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เมื่อกดปุ่มระบบจะทำการส่งข้อมูลไป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Model Engine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และ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Model Engine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จะส่ง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Result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ที่ได้กลับมาแสดงที่กล่องข้อมูลในรูปแบบ อ้างอิงตาม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3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กล่องข้อมูลที่ 4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  3.2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Option Check box “AI (Maximize margin)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{</a:t>
            </a:r>
            <a:r>
              <a:rPr lang="th-TH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เปลี่ยน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wording </a:t>
            </a:r>
            <a:r>
              <a:rPr lang="th-TH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ตรง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checkbox}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” 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solidFill>
                  <a:schemeClr val="dk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  - กรณีติ๊ก </a:t>
            </a:r>
            <a:r>
              <a:rPr lang="en-US" sz="1300" dirty="0">
                <a:solidFill>
                  <a:schemeClr val="dk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Option </a:t>
            </a:r>
            <a:r>
              <a:rPr lang="th-TH" sz="1300" dirty="0">
                <a:solidFill>
                  <a:schemeClr val="dk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คือ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Optimize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ข้อมูลโดย</a:t>
            </a:r>
            <a:r>
              <a:rPr lang="th-TH" sz="1300" b="0" i="0" u="sng" kern="1200" dirty="0">
                <a:solidFill>
                  <a:srgbClr val="FF0000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ไม่นำ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Demand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ที่ติ๊ก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Manual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ไว้ส่งให้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Model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ซึ่ง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Model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คำนวณ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Demand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ให้ใหม่ทุก</a:t>
            </a:r>
            <a:r>
              <a:rPr lang="th-TH" sz="1300" dirty="0">
                <a:solidFill>
                  <a:schemeClr val="dk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เดือนตามเงื่อนกำไรสูงสุด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solidFill>
                  <a:srgbClr val="FF0000"/>
                </a:solidFill>
                <a:latin typeface="Prompt" panose="00000500000000000000" pitchFamily="2" charset="-34"/>
                <a:ea typeface="Prompt"/>
                <a:cs typeface="Prompt" panose="00000500000000000000" pitchFamily="2" charset="-34"/>
                <a:sym typeface="Prompt"/>
              </a:rPr>
              <a:t>   </a:t>
            </a:r>
            <a:r>
              <a:rPr lang="th-TH" sz="1300" dirty="0">
                <a:latin typeface="Prompt" panose="00000500000000000000" pitchFamily="2" charset="-34"/>
                <a:ea typeface="Prompt"/>
                <a:cs typeface="Prompt" panose="00000500000000000000" pitchFamily="2" charset="-34"/>
                <a:sym typeface="Prompt"/>
              </a:rPr>
              <a:t>- กรณี</a:t>
            </a:r>
            <a:r>
              <a:rPr lang="th-TH" sz="1300" u="sng" dirty="0">
                <a:solidFill>
                  <a:srgbClr val="FF0000"/>
                </a:solidFill>
                <a:latin typeface="Prompt" panose="00000500000000000000" pitchFamily="2" charset="-34"/>
                <a:ea typeface="Prompt"/>
                <a:cs typeface="Prompt" panose="00000500000000000000" pitchFamily="2" charset="-34"/>
                <a:sym typeface="Prompt"/>
              </a:rPr>
              <a:t>ไม่</a:t>
            </a:r>
            <a:r>
              <a:rPr lang="th-TH" sz="1300" dirty="0">
                <a:solidFill>
                  <a:schemeClr val="dk1"/>
                </a:solidFill>
                <a:latin typeface="Prompt" panose="00000500000000000000" pitchFamily="2" charset="-34"/>
                <a:ea typeface="Prompt"/>
                <a:cs typeface="Prompt" panose="00000500000000000000" pitchFamily="2" charset="-34"/>
                <a:sym typeface="Prompt"/>
              </a:rPr>
              <a:t>ติ๊ก </a:t>
            </a:r>
            <a:r>
              <a:rPr lang="en-US" sz="1300" dirty="0">
                <a:solidFill>
                  <a:schemeClr val="dk1"/>
                </a:solidFill>
                <a:latin typeface="Prompt" panose="00000500000000000000" pitchFamily="2" charset="-34"/>
                <a:ea typeface="Prompt"/>
                <a:cs typeface="Prompt" panose="00000500000000000000" pitchFamily="2" charset="-34"/>
                <a:sym typeface="Prompt"/>
              </a:rPr>
              <a:t>Option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คือ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การ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Optimize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ข้อมูลโดย</a:t>
            </a:r>
            <a:r>
              <a:rPr lang="th-TH" sz="1300" b="0" i="0" kern="1200" dirty="0">
                <a:solidFill>
                  <a:srgbClr val="0070C0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นำ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Demand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ที่ติ๊ก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Manual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ส่งให้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Model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ซึ่ง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Model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คำนวณ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Demand 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ให้ใหม่เฉพาะเดือนที่ไม่ได้ติ๊ก </a:t>
            </a:r>
            <a:r>
              <a:rPr lang="en-US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Manual</a:t>
            </a:r>
            <a:r>
              <a:rPr lang="th-TH" sz="1300" b="0" i="0" kern="1200" dirty="0">
                <a:solidFill>
                  <a:schemeClr val="dk1"/>
                </a:solidFill>
                <a:effectLst/>
                <a:latin typeface="Prompt" panose="00000500000000000000" pitchFamily="2" charset="-34"/>
                <a:ea typeface="+mn-ea"/>
                <a:cs typeface="Prompt" panose="00000500000000000000" pitchFamily="2" charset="-34"/>
              </a:rPr>
              <a:t> </a:t>
            </a: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57651-A09F-44CB-9395-0DE811B86966}"/>
              </a:ext>
            </a:extLst>
          </p:cNvPr>
          <p:cNvSpPr/>
          <p:nvPr/>
        </p:nvSpPr>
        <p:spPr>
          <a:xfrm>
            <a:off x="166706" y="1895645"/>
            <a:ext cx="3553030" cy="38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F8D6F-1E12-404C-9913-21A09D9E30F8}"/>
              </a:ext>
            </a:extLst>
          </p:cNvPr>
          <p:cNvSpPr/>
          <p:nvPr/>
        </p:nvSpPr>
        <p:spPr>
          <a:xfrm>
            <a:off x="5231904" y="1645513"/>
            <a:ext cx="2160240" cy="4519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73177-C613-4105-81F3-357AAA412EBC}"/>
              </a:ext>
            </a:extLst>
          </p:cNvPr>
          <p:cNvSpPr/>
          <p:nvPr/>
        </p:nvSpPr>
        <p:spPr>
          <a:xfrm>
            <a:off x="5231904" y="6205406"/>
            <a:ext cx="2304256" cy="368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07223-DBA8-40D2-AF70-AEC4F0D56A37}"/>
              </a:ext>
            </a:extLst>
          </p:cNvPr>
          <p:cNvSpPr/>
          <p:nvPr/>
        </p:nvSpPr>
        <p:spPr>
          <a:xfrm>
            <a:off x="3449709" y="1734562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0903F-2CB2-48F3-9700-15D88756D902}"/>
              </a:ext>
            </a:extLst>
          </p:cNvPr>
          <p:cNvSpPr/>
          <p:nvPr/>
        </p:nvSpPr>
        <p:spPr>
          <a:xfrm>
            <a:off x="7307337" y="1651563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AE12D-4184-42C2-9AE4-587A5C5A9C99}"/>
              </a:ext>
            </a:extLst>
          </p:cNvPr>
          <p:cNvSpPr/>
          <p:nvPr/>
        </p:nvSpPr>
        <p:spPr>
          <a:xfrm>
            <a:off x="7467708" y="6264667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/>
              <a:t>3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AB422-6440-4F73-B5FA-8AD3D6C8EEAC}"/>
              </a:ext>
            </a:extLst>
          </p:cNvPr>
          <p:cNvSpPr/>
          <p:nvPr/>
        </p:nvSpPr>
        <p:spPr>
          <a:xfrm>
            <a:off x="108100" y="793154"/>
            <a:ext cx="731316" cy="38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58D40-0387-409C-980A-5BF006E4EF5D}"/>
              </a:ext>
            </a:extLst>
          </p:cNvPr>
          <p:cNvSpPr/>
          <p:nvPr/>
        </p:nvSpPr>
        <p:spPr>
          <a:xfrm>
            <a:off x="108100" y="2384237"/>
            <a:ext cx="5082546" cy="3421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11E69A-4A21-452A-8DC3-336C964DF6CC}"/>
              </a:ext>
            </a:extLst>
          </p:cNvPr>
          <p:cNvSpPr/>
          <p:nvPr/>
        </p:nvSpPr>
        <p:spPr>
          <a:xfrm>
            <a:off x="4340807" y="5658966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E42671-6837-40ED-9F97-50D25547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064" y="391539"/>
            <a:ext cx="1402096" cy="8837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D19107-D3CE-4659-A88B-4C3D3CFD4D6B}"/>
              </a:ext>
            </a:extLst>
          </p:cNvPr>
          <p:cNvSpPr/>
          <p:nvPr/>
        </p:nvSpPr>
        <p:spPr>
          <a:xfrm>
            <a:off x="6869737" y="458248"/>
            <a:ext cx="987662" cy="28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4B2C3F-DC7B-41CB-AD31-6E728ED94894}"/>
              </a:ext>
            </a:extLst>
          </p:cNvPr>
          <p:cNvSpPr/>
          <p:nvPr/>
        </p:nvSpPr>
        <p:spPr>
          <a:xfrm>
            <a:off x="7873438" y="423880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D47F22-825E-43C2-959E-A35852850EC5}"/>
              </a:ext>
            </a:extLst>
          </p:cNvPr>
          <p:cNvSpPr/>
          <p:nvPr/>
        </p:nvSpPr>
        <p:spPr>
          <a:xfrm>
            <a:off x="6384031" y="454606"/>
            <a:ext cx="485705" cy="28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026EC-EFB1-4077-AF86-99F9B7FF9359}"/>
              </a:ext>
            </a:extLst>
          </p:cNvPr>
          <p:cNvSpPr/>
          <p:nvPr/>
        </p:nvSpPr>
        <p:spPr>
          <a:xfrm>
            <a:off x="6055021" y="420238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387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C0B950B-C2A6-4B41-8498-2BE933AD3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/>
          <a:stretch/>
        </p:blipFill>
        <p:spPr bwMode="auto">
          <a:xfrm>
            <a:off x="94294" y="523513"/>
            <a:ext cx="7502202" cy="60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-30047" y="-17065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Optimization - interaction and design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(Tab Data)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(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ต่อ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 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Google Shape;107;g113d8db2799_0_107">
            <a:extLst>
              <a:ext uri="{FF2B5EF4-FFF2-40B4-BE49-F238E27FC236}">
                <a16:creationId xmlns:a16="http://schemas.microsoft.com/office/drawing/2014/main" id="{33E436D9-9926-42BA-BFCB-D8C0F122225B}"/>
              </a:ext>
            </a:extLst>
          </p:cNvPr>
          <p:cNvSpPr txBox="1">
            <a:spLocks/>
          </p:cNvSpPr>
          <p:nvPr/>
        </p:nvSpPr>
        <p:spPr>
          <a:xfrm>
            <a:off x="7559425" y="785124"/>
            <a:ext cx="4639599" cy="587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4.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กล่องแสดงโดยระบบนำผลลัพธ์ที่ได้จาก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Optimize Engine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แสดงบนหน้าจอ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หมายเหตุ รายละเอียดอื่นๆ อ้างอิงตาม หัวข้อ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Agenda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ที่ 03 รายละเอียดของไฟล์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3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sheet c3/LPG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5 เมื่อกด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Optimization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และได้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Result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กลับมา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User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สามารถกดปุ่ม บันทึก หรือ บันทึกเป็น เพื่อ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control 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ของข้อมูล หากเป็นการ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Run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ครั้งแรกของเดือน จะ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Start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ที่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Rev 0</a:t>
            </a:r>
            <a:endParaRPr lang="th-TH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 5.1 บันทึก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: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บันทึกข้อมูลทับ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เดิม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  5.2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บันทึกเป็น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: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บันทึกข้อมูลเป็น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ใหม่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(+1)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จาก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ก่อนหน้า</a:t>
            </a:r>
            <a:endParaRPr lang="en-US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หมายเหตุ </a:t>
            </a:r>
            <a:endParaRPr lang="en-US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-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กรณีติ๊ก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With out Demand (AI)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จะต้องกด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ข้อมูลเสมอ ระบบจึงจะให้กดบันทึกได้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  -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กรณี</a:t>
            </a:r>
            <a:r>
              <a:rPr lang="th-TH" sz="1300" u="sng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ไม่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ติ๊ก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With out Demand (AI)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หาก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User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ไม่ได้กด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แต่มีการแก้ไข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ที่หน้า </a:t>
            </a: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Web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สามารถกดบันทึก หรือ บันทึกเป็นได้ปกติ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3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300" dirty="0">
                <a:latin typeface="Prompt"/>
                <a:ea typeface="Prompt"/>
                <a:cs typeface="Prompt"/>
                <a:sym typeface="Prompt"/>
              </a:rPr>
              <a:t>6. </a:t>
            </a:r>
            <a:r>
              <a:rPr lang="th-TH" sz="1300" dirty="0">
                <a:latin typeface="Prompt"/>
                <a:ea typeface="Prompt"/>
                <a:cs typeface="Prompt"/>
                <a:sym typeface="Prompt"/>
              </a:rPr>
              <a:t>ค้นหา สามารถค้นหาข้อมูลในรูปแบบรายเดือน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57651-A09F-44CB-9395-0DE811B86966}"/>
              </a:ext>
            </a:extLst>
          </p:cNvPr>
          <p:cNvSpPr/>
          <p:nvPr/>
        </p:nvSpPr>
        <p:spPr>
          <a:xfrm>
            <a:off x="166706" y="1895645"/>
            <a:ext cx="3553030" cy="38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F8D6F-1E12-404C-9913-21A09D9E30F8}"/>
              </a:ext>
            </a:extLst>
          </p:cNvPr>
          <p:cNvSpPr/>
          <p:nvPr/>
        </p:nvSpPr>
        <p:spPr>
          <a:xfrm>
            <a:off x="5231904" y="1645513"/>
            <a:ext cx="2160240" cy="4519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73177-C613-4105-81F3-357AAA412EBC}"/>
              </a:ext>
            </a:extLst>
          </p:cNvPr>
          <p:cNvSpPr/>
          <p:nvPr/>
        </p:nvSpPr>
        <p:spPr>
          <a:xfrm>
            <a:off x="5231904" y="6205406"/>
            <a:ext cx="2304256" cy="368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07223-DBA8-40D2-AF70-AEC4F0D56A37}"/>
              </a:ext>
            </a:extLst>
          </p:cNvPr>
          <p:cNvSpPr/>
          <p:nvPr/>
        </p:nvSpPr>
        <p:spPr>
          <a:xfrm>
            <a:off x="3449709" y="1734562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0903F-2CB2-48F3-9700-15D88756D902}"/>
              </a:ext>
            </a:extLst>
          </p:cNvPr>
          <p:cNvSpPr/>
          <p:nvPr/>
        </p:nvSpPr>
        <p:spPr>
          <a:xfrm>
            <a:off x="7307337" y="1651563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AE12D-4184-42C2-9AE4-587A5C5A9C99}"/>
              </a:ext>
            </a:extLst>
          </p:cNvPr>
          <p:cNvSpPr/>
          <p:nvPr/>
        </p:nvSpPr>
        <p:spPr>
          <a:xfrm>
            <a:off x="7467708" y="6264667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/>
              <a:t>3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FAB422-6440-4F73-B5FA-8AD3D6C8EEAC}"/>
              </a:ext>
            </a:extLst>
          </p:cNvPr>
          <p:cNvSpPr/>
          <p:nvPr/>
        </p:nvSpPr>
        <p:spPr>
          <a:xfrm>
            <a:off x="108100" y="793154"/>
            <a:ext cx="731316" cy="38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58D40-0387-409C-980A-5BF006E4EF5D}"/>
              </a:ext>
            </a:extLst>
          </p:cNvPr>
          <p:cNvSpPr/>
          <p:nvPr/>
        </p:nvSpPr>
        <p:spPr>
          <a:xfrm>
            <a:off x="108100" y="2384237"/>
            <a:ext cx="5082546" cy="3421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11E69A-4A21-452A-8DC3-336C964DF6CC}"/>
              </a:ext>
            </a:extLst>
          </p:cNvPr>
          <p:cNvSpPr/>
          <p:nvPr/>
        </p:nvSpPr>
        <p:spPr>
          <a:xfrm>
            <a:off x="4340807" y="5658966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E42671-6837-40ED-9F97-50D25547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064" y="391539"/>
            <a:ext cx="1402096" cy="8837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D19107-D3CE-4659-A88B-4C3D3CFD4D6B}"/>
              </a:ext>
            </a:extLst>
          </p:cNvPr>
          <p:cNvSpPr/>
          <p:nvPr/>
        </p:nvSpPr>
        <p:spPr>
          <a:xfrm>
            <a:off x="6869737" y="458248"/>
            <a:ext cx="987662" cy="28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4B2C3F-DC7B-41CB-AD31-6E728ED94894}"/>
              </a:ext>
            </a:extLst>
          </p:cNvPr>
          <p:cNvSpPr/>
          <p:nvPr/>
        </p:nvSpPr>
        <p:spPr>
          <a:xfrm>
            <a:off x="7873438" y="423880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D47F22-825E-43C2-959E-A35852850EC5}"/>
              </a:ext>
            </a:extLst>
          </p:cNvPr>
          <p:cNvSpPr/>
          <p:nvPr/>
        </p:nvSpPr>
        <p:spPr>
          <a:xfrm>
            <a:off x="6384031" y="454606"/>
            <a:ext cx="485705" cy="28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026EC-EFB1-4077-AF86-99F9B7FF9359}"/>
              </a:ext>
            </a:extLst>
          </p:cNvPr>
          <p:cNvSpPr/>
          <p:nvPr/>
        </p:nvSpPr>
        <p:spPr>
          <a:xfrm>
            <a:off x="6055021" y="420238"/>
            <a:ext cx="320742" cy="349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28118910"/>
      </p:ext>
    </p:extLst>
  </p:cSld>
  <p:clrMapOvr>
    <a:masterClrMapping/>
  </p:clrMapOvr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02FAAEF2B9C4AAFE4F573C7FF3766" ma:contentTypeVersion="6" ma:contentTypeDescription="Create a new document." ma:contentTypeScope="" ma:versionID="eb19d36ef397d9c04f1f5fa12faf0930">
  <xsd:schema xmlns:xsd="http://www.w3.org/2001/XMLSchema" xmlns:xs="http://www.w3.org/2001/XMLSchema" xmlns:p="http://schemas.microsoft.com/office/2006/metadata/properties" xmlns:ns2="0d64ddb3-06c9-48b3-bf66-a7bef03e068e" targetNamespace="http://schemas.microsoft.com/office/2006/metadata/properties" ma:root="true" ma:fieldsID="69dbb53972fa1f73a9bd489ab3df26a4" ns2:_="">
    <xsd:import namespace="0d64ddb3-06c9-48b3-bf66-a7bef03e068e"/>
    <xsd:element name="properties">
      <xsd:complexType>
        <xsd:sequence>
          <xsd:element name="documentManagement">
            <xsd:complexType>
              <xsd:all>
                <xsd:element ref="ns2:Department"/>
                <xsd:element ref="ns2:Compliance"/>
                <xsd:element ref="ns2:EffectiveDate"/>
                <xsd:element ref="ns2:_x0e2b__x0e21__x0e32__x0e22__x0e40__x0e2b__x0e15__x0e38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4ddb3-06c9-48b3-bf66-a7bef03e068e" elementFormDefault="qualified">
    <xsd:import namespace="http://schemas.microsoft.com/office/2006/documentManagement/types"/>
    <xsd:import namespace="http://schemas.microsoft.com/office/infopath/2007/PartnerControls"/>
    <xsd:element name="Department" ma:index="8" ma:displayName="Department" ma:format="Dropdown" ma:internalName="Department">
      <xsd:simpleType>
        <xsd:restriction base="dms:Choice">
          <xsd:enumeration value="AOU"/>
          <xsd:enumeration value="APR"/>
          <xsd:enumeration value="ATA"/>
          <xsd:enumeration value="CLS"/>
          <xsd:enumeration value="CRS"/>
          <xsd:enumeration value="CSB"/>
          <xsd:enumeration value="CSM"/>
          <xsd:enumeration value="CSO"/>
          <xsd:enumeration value="IFM"/>
          <xsd:enumeration value="PD"/>
          <xsd:enumeration value="PPE"/>
          <xsd:enumeration value="SC"/>
          <xsd:enumeration value="SCO"/>
          <xsd:enumeration value="SCP"/>
          <xsd:enumeration value="SD"/>
          <xsd:enumeration value="SDI"/>
          <xsd:enumeration value="SDO"/>
          <xsd:enumeration value="SDP"/>
          <xsd:enumeration value="SES"/>
        </xsd:restriction>
      </xsd:simpleType>
    </xsd:element>
    <xsd:element name="Compliance" ma:index="9" ma:displayName="Compliance" ma:default="" ma:format="Dropdown" ma:internalName="Compliance">
      <xsd:simpleType>
        <xsd:union memberTypes="dms:Text">
          <xsd:simpleType>
            <xsd:restriction base="dms:Choice">
              <xsd:enumeration value="ISO 20000"/>
              <xsd:enumeration value="ISO 27001"/>
              <xsd:enumeration value="General"/>
              <xsd:enumeration value="CMMI"/>
            </xsd:restriction>
          </xsd:simpleType>
        </xsd:union>
      </xsd:simpleType>
    </xsd:element>
    <xsd:element name="EffectiveDate" ma:index="10" ma:displayName="EffectiveDate(yyyy/mm/dd)" ma:default="" ma:internalName="EffectiveDate">
      <xsd:simpleType>
        <xsd:restriction base="dms:Text">
          <xsd:maxLength value="255"/>
        </xsd:restriction>
      </xsd:simpleType>
    </xsd:element>
    <xsd:element name="_x0e2b__x0e21__x0e32__x0e22__x0e40__x0e2b__x0e15__x0e38_" ma:index="11" nillable="true" ma:displayName="หมายเหตุ" ma:internalName="_x0e2b__x0e21__x0e32__x0e22__x0e40__x0e2b__x0e15__x0e38_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liance xmlns="0d64ddb3-06c9-48b3-bf66-a7bef03e068e">General</Compliance>
    <_x0e2b__x0e21__x0e32__x0e22__x0e40__x0e2b__x0e15__x0e38_ xmlns="0d64ddb3-06c9-48b3-bf66-a7bef03e068e" xsi:nil="true"/>
    <EffectiveDate xmlns="0d64ddb3-06c9-48b3-bf66-a7bef03e068e">2562/01/22</EffectiveDate>
    <Department xmlns="0d64ddb3-06c9-48b3-bf66-a7bef03e068e">PD</Departm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6C62A8-8B91-4094-A301-D6EF81C18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4ddb3-06c9-48b3-bf66-a7bef03e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5BE8D-C122-416F-AC77-870AD89687F8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0d64ddb3-06c9-48b3-bf66-a7bef03e068e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PTT Digital Template 2017 V1</Template>
  <TotalTime>5753</TotalTime>
  <Words>2192</Words>
  <Application>Microsoft Office PowerPoint</Application>
  <PresentationFormat>Widescreen</PresentationFormat>
  <Paragraphs>330</Paragraphs>
  <Slides>42</Slides>
  <Notes>19</Notes>
  <HiddenSlides>4</HiddenSlides>
  <MMClips>0</MMClips>
  <ScaleCrop>false</ScaleCrop>
  <HeadingPairs>
    <vt:vector size="10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Prompt</vt:lpstr>
      <vt:lpstr>Tahoma</vt:lpstr>
      <vt:lpstr>PTT Digital Template 2017</vt:lpstr>
      <vt:lpstr>D:\PTT\Project\Alocation-model(Excel)\Documentation\01_Information\เอกสารจาก User\คุณเตย ตาม Email วันที่ 24052021\Input\Merge Allo\Merge Allocation 2022.xlsx</vt:lpstr>
      <vt:lpstr>file:///D:\PTT\Project\Alocation-model(Excel)\Documentation\05_Presentation\Allocation%20System%20Flow%20V002.html</vt:lpstr>
      <vt:lpstr>file:///D:\PTT\Project\Alocation-model(Excel)\Documentation\05_Presentation\Allocation%20System%20Flow%20V002.html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 Ngaongam</dc:creator>
  <cp:lastModifiedBy>Chalida Jitprasert</cp:lastModifiedBy>
  <cp:revision>580</cp:revision>
  <cp:lastPrinted>2022-03-15T07:11:52Z</cp:lastPrinted>
  <dcterms:created xsi:type="dcterms:W3CDTF">2018-01-12T05:19:24Z</dcterms:created>
  <dcterms:modified xsi:type="dcterms:W3CDTF">2022-03-17T09:53:48Z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0x0101008FD02FAAEF2B9C4AAFE4F573C7FF3766</vt:lpwstr>
  </property>
  <property fmtid="{D5CDD505-2E9C-101B-9397-08002B2CF9AE}" pid="3" name="TemplateUrl">
    <vt:lpwstr/>
  </property>
</Properties>
</file>